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sldIdLst>
    <p:sldId id="256" r:id="rId3"/>
    <p:sldId id="284" r:id="rId4"/>
    <p:sldId id="266" r:id="rId5"/>
    <p:sldId id="267" r:id="rId6"/>
    <p:sldId id="268" r:id="rId7"/>
    <p:sldId id="281" r:id="rId8"/>
    <p:sldId id="270" r:id="rId9"/>
    <p:sldId id="282" r:id="rId10"/>
    <p:sldId id="272" r:id="rId11"/>
    <p:sldId id="273" r:id="rId12"/>
    <p:sldId id="274" r:id="rId13"/>
    <p:sldId id="283" r:id="rId14"/>
    <p:sldId id="302" r:id="rId15"/>
    <p:sldId id="276" r:id="rId16"/>
    <p:sldId id="309" r:id="rId17"/>
    <p:sldId id="277" r:id="rId18"/>
    <p:sldId id="278" r:id="rId19"/>
    <p:sldId id="301" r:id="rId20"/>
    <p:sldId id="279" r:id="rId21"/>
    <p:sldId id="285"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5">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640" autoAdjust="0"/>
    <p:restoredTop sz="94684"/>
  </p:normalViewPr>
  <p:slideViewPr>
    <p:cSldViewPr snapToGrid="0" snapToObjects="1">
      <p:cViewPr varScale="1">
        <p:scale>
          <a:sx n="104" d="100"/>
          <a:sy n="104" d="100"/>
        </p:scale>
        <p:origin x="144" y="372"/>
      </p:cViewPr>
      <p:guideLst>
        <p:guide orient="horz" pos="219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2AA222A-444E-4F32-9991-1760F24CF959}" type="doc">
      <dgm:prSet loTypeId="urn:microsoft.com/office/officeart/2005/8/layout/hierarchy2#1" loCatId="hierarchy" qsTypeId="urn:microsoft.com/office/officeart/2005/8/quickstyle/simple1#1" qsCatId="simple" csTypeId="urn:microsoft.com/office/officeart/2005/8/colors/accent1_2#1" csCatId="accent1" phldr="1"/>
      <dgm:spPr/>
      <dgm:t>
        <a:bodyPr/>
        <a:lstStyle/>
        <a:p>
          <a:endParaRPr lang="zh-CN" altLang="en-US"/>
        </a:p>
      </dgm:t>
    </dgm:pt>
    <dgm:pt modelId="{14E1436A-0884-40B6-B7E0-952986704EAF}">
      <dgm:prSet phldrT="[文本]"/>
      <dgm:spPr/>
      <dgm:t>
        <a:bodyPr/>
        <a:lstStyle/>
        <a:p>
          <a:r>
            <a:rPr lang="en-US" altLang="zh-CN" dirty="0" smtClean="0"/>
            <a:t>html</a:t>
          </a:r>
          <a:endParaRPr lang="zh-CN" altLang="en-US" dirty="0"/>
        </a:p>
      </dgm:t>
    </dgm:pt>
    <dgm:pt modelId="{92E13C52-1C02-4B42-A6EA-11E677B85EDF}" type="parTrans" cxnId="{22E1EB98-3965-4EC0-B649-0FDC102FA8A7}">
      <dgm:prSet/>
      <dgm:spPr/>
      <dgm:t>
        <a:bodyPr/>
        <a:lstStyle/>
        <a:p>
          <a:endParaRPr lang="zh-CN" altLang="en-US"/>
        </a:p>
      </dgm:t>
    </dgm:pt>
    <dgm:pt modelId="{905AF7DF-ED5F-4D39-B538-822DA9965783}" type="sibTrans" cxnId="{22E1EB98-3965-4EC0-B649-0FDC102FA8A7}">
      <dgm:prSet/>
      <dgm:spPr/>
      <dgm:t>
        <a:bodyPr/>
        <a:lstStyle/>
        <a:p>
          <a:endParaRPr lang="zh-CN" altLang="en-US"/>
        </a:p>
      </dgm:t>
    </dgm:pt>
    <dgm:pt modelId="{37AE50AF-2429-4135-B166-AC4271C2BFE3}">
      <dgm:prSet phldrT="[文本]"/>
      <dgm:spPr/>
      <dgm:t>
        <a:bodyPr/>
        <a:lstStyle/>
        <a:p>
          <a:r>
            <a:rPr lang="zh-CN" altLang="en-US" dirty="0" smtClean="0"/>
            <a:t>表格</a:t>
          </a:r>
          <a:endParaRPr lang="en-US" altLang="zh-CN" dirty="0" smtClean="0"/>
        </a:p>
        <a:p>
          <a:r>
            <a:rPr lang="en-US" altLang="zh-CN" dirty="0" smtClean="0"/>
            <a:t>table</a:t>
          </a:r>
          <a:endParaRPr lang="zh-CN" altLang="en-US" dirty="0"/>
        </a:p>
      </dgm:t>
    </dgm:pt>
    <dgm:pt modelId="{E446DD32-1E4A-447D-9BAC-C55CD54FE2D1}" type="parTrans" cxnId="{134D4F38-EF26-43C7-9D23-4FCF9067AAFF}">
      <dgm:prSet/>
      <dgm:spPr/>
      <dgm:t>
        <a:bodyPr/>
        <a:lstStyle/>
        <a:p>
          <a:endParaRPr lang="zh-CN" altLang="en-US"/>
        </a:p>
      </dgm:t>
    </dgm:pt>
    <dgm:pt modelId="{46BBEA70-DB37-4F88-BFCE-9297C02CDA30}" type="sibTrans" cxnId="{134D4F38-EF26-43C7-9D23-4FCF9067AAFF}">
      <dgm:prSet/>
      <dgm:spPr/>
      <dgm:t>
        <a:bodyPr/>
        <a:lstStyle/>
        <a:p>
          <a:endParaRPr lang="zh-CN" altLang="en-US"/>
        </a:p>
      </dgm:t>
    </dgm:pt>
    <dgm:pt modelId="{52B4FD5F-C3B3-484E-A09B-B40E3277FC74}">
      <dgm:prSet phldrT="[文本]"/>
      <dgm:spPr/>
      <dgm:t>
        <a:bodyPr/>
        <a:lstStyle/>
        <a:p>
          <a:r>
            <a:rPr lang="zh-CN" altLang="en-US" dirty="0" smtClean="0"/>
            <a:t>模板匹配</a:t>
          </a:r>
          <a:endParaRPr lang="en-US" altLang="zh-CN" dirty="0" smtClean="0"/>
        </a:p>
        <a:p>
          <a:r>
            <a:rPr lang="en-US" altLang="zh-CN" dirty="0" smtClean="0"/>
            <a:t>template</a:t>
          </a:r>
          <a:endParaRPr lang="zh-CN" altLang="en-US" dirty="0"/>
        </a:p>
      </dgm:t>
    </dgm:pt>
    <dgm:pt modelId="{8AB50543-8BCF-47F2-B6AF-B8053622F55F}" type="parTrans" cxnId="{4E80E811-CC8C-4411-B2BC-F72A0707A413}">
      <dgm:prSet/>
      <dgm:spPr/>
      <dgm:t>
        <a:bodyPr/>
        <a:lstStyle/>
        <a:p>
          <a:endParaRPr lang="zh-CN" altLang="en-US"/>
        </a:p>
      </dgm:t>
    </dgm:pt>
    <dgm:pt modelId="{FEAF720B-1E27-48BE-A326-D550731380F4}" type="sibTrans" cxnId="{4E80E811-CC8C-4411-B2BC-F72A0707A413}">
      <dgm:prSet/>
      <dgm:spPr/>
      <dgm:t>
        <a:bodyPr/>
        <a:lstStyle/>
        <a:p>
          <a:endParaRPr lang="zh-CN" altLang="en-US"/>
        </a:p>
      </dgm:t>
    </dgm:pt>
    <dgm:pt modelId="{C9A02F46-0DD4-4903-B258-A4D327B4D897}">
      <dgm:prSet phldrT="[文本]"/>
      <dgm:spPr/>
      <dgm:t>
        <a:bodyPr/>
        <a:lstStyle/>
        <a:p>
          <a:r>
            <a:rPr lang="zh-CN" altLang="en-US" dirty="0" smtClean="0"/>
            <a:t>正文</a:t>
          </a:r>
          <a:endParaRPr lang="en-US" altLang="zh-CN" dirty="0" smtClean="0"/>
        </a:p>
        <a:p>
          <a:r>
            <a:rPr lang="en-US" altLang="zh-CN" dirty="0" smtClean="0"/>
            <a:t>text</a:t>
          </a:r>
          <a:endParaRPr lang="zh-CN" altLang="en-US" dirty="0"/>
        </a:p>
      </dgm:t>
    </dgm:pt>
    <dgm:pt modelId="{C9D2BB5F-D8D4-4396-868E-82B3CED44485}" type="parTrans" cxnId="{848F49EA-3FA4-4976-AE87-C0F85BACF743}">
      <dgm:prSet/>
      <dgm:spPr/>
      <dgm:t>
        <a:bodyPr/>
        <a:lstStyle/>
        <a:p>
          <a:endParaRPr lang="zh-CN" altLang="en-US"/>
        </a:p>
      </dgm:t>
    </dgm:pt>
    <dgm:pt modelId="{9FE2E9BC-5C67-4453-80CD-0659B9BC5FEE}" type="sibTrans" cxnId="{848F49EA-3FA4-4976-AE87-C0F85BACF743}">
      <dgm:prSet/>
      <dgm:spPr/>
      <dgm:t>
        <a:bodyPr/>
        <a:lstStyle/>
        <a:p>
          <a:endParaRPr lang="zh-CN" altLang="en-US"/>
        </a:p>
      </dgm:t>
    </dgm:pt>
    <dgm:pt modelId="{FAC30856-AA59-4E2D-912F-9DA994AED5F3}">
      <dgm:prSet phldrT="[文本]"/>
      <dgm:spPr/>
      <dgm:t>
        <a:bodyPr/>
        <a:lstStyle/>
        <a:p>
          <a:r>
            <a:rPr lang="zh-CN" altLang="en-US" dirty="0" smtClean="0"/>
            <a:t>深度学习</a:t>
          </a:r>
          <a:endParaRPr lang="en-US" altLang="zh-CN" dirty="0" smtClean="0"/>
        </a:p>
        <a:p>
          <a:r>
            <a:rPr lang="en-US" altLang="zh-CN" dirty="0" err="1" smtClean="0"/>
            <a:t>ner</a:t>
          </a:r>
          <a:endParaRPr lang="zh-CN" altLang="en-US" dirty="0"/>
        </a:p>
      </dgm:t>
    </dgm:pt>
    <dgm:pt modelId="{918A6FBF-A4FB-4669-9FF5-4795367EFFCA}" type="parTrans" cxnId="{00153F1C-35C6-474D-B7C9-71CB974AF235}">
      <dgm:prSet/>
      <dgm:spPr/>
      <dgm:t>
        <a:bodyPr/>
        <a:lstStyle/>
        <a:p>
          <a:endParaRPr lang="zh-CN" altLang="en-US"/>
        </a:p>
      </dgm:t>
    </dgm:pt>
    <dgm:pt modelId="{8431279E-9D61-4EEE-AD80-2D47CB133598}" type="sibTrans" cxnId="{00153F1C-35C6-474D-B7C9-71CB974AF235}">
      <dgm:prSet/>
      <dgm:spPr/>
      <dgm:t>
        <a:bodyPr/>
        <a:lstStyle/>
        <a:p>
          <a:endParaRPr lang="zh-CN" altLang="en-US"/>
        </a:p>
      </dgm:t>
    </dgm:pt>
    <dgm:pt modelId="{9B3F44C6-5CF7-48D6-B160-0272548C1101}">
      <dgm:prSet phldrT="[文本]"/>
      <dgm:spPr/>
      <dgm:t>
        <a:bodyPr/>
        <a:lstStyle/>
        <a:p>
          <a:r>
            <a:rPr lang="zh-CN" altLang="en-US" dirty="0" smtClean="0"/>
            <a:t>深度学习</a:t>
          </a:r>
          <a:r>
            <a:rPr lang="en-US" altLang="zh-CN" dirty="0" smtClean="0"/>
            <a:t>relation</a:t>
          </a:r>
        </a:p>
        <a:p>
          <a:r>
            <a:rPr lang="en-US" altLang="zh-CN" dirty="0" smtClean="0"/>
            <a:t>extraction</a:t>
          </a:r>
        </a:p>
      </dgm:t>
    </dgm:pt>
    <dgm:pt modelId="{FA9F26B3-EB87-42D9-BA9E-9834863B9A2C}" type="parTrans" cxnId="{3A3FF791-8555-450D-96C2-00071A65A29D}">
      <dgm:prSet/>
      <dgm:spPr/>
      <dgm:t>
        <a:bodyPr/>
        <a:lstStyle/>
        <a:p>
          <a:endParaRPr lang="zh-CN" altLang="en-US"/>
        </a:p>
      </dgm:t>
    </dgm:pt>
    <dgm:pt modelId="{FB74EC45-5E3A-49B1-958D-FC4AFA3D6EA8}" type="sibTrans" cxnId="{3A3FF791-8555-450D-96C2-00071A65A29D}">
      <dgm:prSet/>
      <dgm:spPr/>
      <dgm:t>
        <a:bodyPr/>
        <a:lstStyle/>
        <a:p>
          <a:endParaRPr lang="zh-CN" altLang="en-US"/>
        </a:p>
      </dgm:t>
    </dgm:pt>
    <dgm:pt modelId="{7DD73FEB-2B0E-4E5C-9301-87F004C383FE}">
      <dgm:prSet phldrT="[文本]"/>
      <dgm:spPr/>
      <dgm:t>
        <a:bodyPr/>
        <a:lstStyle/>
        <a:p>
          <a:r>
            <a:rPr lang="zh-CN" altLang="en-US" dirty="0" smtClean="0"/>
            <a:t>模板匹配</a:t>
          </a:r>
          <a:endParaRPr lang="en-US" altLang="zh-CN" dirty="0" smtClean="0"/>
        </a:p>
        <a:p>
          <a:r>
            <a:rPr lang="en-US" altLang="zh-CN" dirty="0" smtClean="0"/>
            <a:t>template</a:t>
          </a:r>
          <a:endParaRPr lang="zh-CN" altLang="en-US" dirty="0"/>
        </a:p>
      </dgm:t>
    </dgm:pt>
    <dgm:pt modelId="{E2DB50B2-163F-4E4A-9AE1-2A729388D554}" type="parTrans" cxnId="{A2242AC0-71AE-4B12-8960-B9798F6E8607}">
      <dgm:prSet/>
      <dgm:spPr/>
      <dgm:t>
        <a:bodyPr/>
        <a:lstStyle/>
        <a:p>
          <a:endParaRPr lang="zh-CN" altLang="en-US"/>
        </a:p>
      </dgm:t>
    </dgm:pt>
    <dgm:pt modelId="{D434AE6C-87F4-42CD-A66B-B239601E6036}" type="sibTrans" cxnId="{A2242AC0-71AE-4B12-8960-B9798F6E8607}">
      <dgm:prSet/>
      <dgm:spPr/>
      <dgm:t>
        <a:bodyPr/>
        <a:lstStyle/>
        <a:p>
          <a:endParaRPr lang="zh-CN" altLang="en-US"/>
        </a:p>
      </dgm:t>
    </dgm:pt>
    <dgm:pt modelId="{1667E915-E015-4AB8-A0EF-5C842611F764}" type="pres">
      <dgm:prSet presAssocID="{42AA222A-444E-4F32-9991-1760F24CF959}" presName="diagram" presStyleCnt="0">
        <dgm:presLayoutVars>
          <dgm:chPref val="1"/>
          <dgm:dir/>
          <dgm:animOne val="branch"/>
          <dgm:animLvl val="lvl"/>
          <dgm:resizeHandles val="exact"/>
        </dgm:presLayoutVars>
      </dgm:prSet>
      <dgm:spPr/>
      <dgm:t>
        <a:bodyPr/>
        <a:lstStyle/>
        <a:p>
          <a:endParaRPr lang="zh-CN" altLang="en-US"/>
        </a:p>
      </dgm:t>
    </dgm:pt>
    <dgm:pt modelId="{27799116-D896-45A9-89EE-C78D64514A82}" type="pres">
      <dgm:prSet presAssocID="{14E1436A-0884-40B6-B7E0-952986704EAF}" presName="root1" presStyleCnt="0"/>
      <dgm:spPr/>
    </dgm:pt>
    <dgm:pt modelId="{41FD3AC0-8DA4-4266-B920-B7846C545C2B}" type="pres">
      <dgm:prSet presAssocID="{14E1436A-0884-40B6-B7E0-952986704EAF}" presName="LevelOneTextNode" presStyleLbl="node0" presStyleIdx="0" presStyleCnt="1">
        <dgm:presLayoutVars>
          <dgm:chPref val="3"/>
        </dgm:presLayoutVars>
      </dgm:prSet>
      <dgm:spPr/>
      <dgm:t>
        <a:bodyPr/>
        <a:lstStyle/>
        <a:p>
          <a:endParaRPr lang="zh-CN" altLang="en-US"/>
        </a:p>
      </dgm:t>
    </dgm:pt>
    <dgm:pt modelId="{4C839420-C10F-4E04-A00F-906E77580214}" type="pres">
      <dgm:prSet presAssocID="{14E1436A-0884-40B6-B7E0-952986704EAF}" presName="level2hierChild" presStyleCnt="0"/>
      <dgm:spPr/>
    </dgm:pt>
    <dgm:pt modelId="{5979BF18-152B-4309-9FE6-1996148E1CC6}" type="pres">
      <dgm:prSet presAssocID="{E446DD32-1E4A-447D-9BAC-C55CD54FE2D1}" presName="conn2-1" presStyleLbl="parChTrans1D2" presStyleIdx="0" presStyleCnt="2"/>
      <dgm:spPr/>
      <dgm:t>
        <a:bodyPr/>
        <a:lstStyle/>
        <a:p>
          <a:endParaRPr lang="zh-CN" altLang="en-US"/>
        </a:p>
      </dgm:t>
    </dgm:pt>
    <dgm:pt modelId="{8C5EE45B-0AA1-4F8A-BE11-CB03EC48A38E}" type="pres">
      <dgm:prSet presAssocID="{E446DD32-1E4A-447D-9BAC-C55CD54FE2D1}" presName="connTx" presStyleLbl="parChTrans1D2" presStyleIdx="0" presStyleCnt="2"/>
      <dgm:spPr/>
      <dgm:t>
        <a:bodyPr/>
        <a:lstStyle/>
        <a:p>
          <a:endParaRPr lang="zh-CN" altLang="en-US"/>
        </a:p>
      </dgm:t>
    </dgm:pt>
    <dgm:pt modelId="{26220C68-50F8-4DAA-89BC-F866F7496D28}" type="pres">
      <dgm:prSet presAssocID="{37AE50AF-2429-4135-B166-AC4271C2BFE3}" presName="root2" presStyleCnt="0"/>
      <dgm:spPr/>
    </dgm:pt>
    <dgm:pt modelId="{06006871-6AC7-4EAD-B955-DA18376C0D05}" type="pres">
      <dgm:prSet presAssocID="{37AE50AF-2429-4135-B166-AC4271C2BFE3}" presName="LevelTwoTextNode" presStyleLbl="node2" presStyleIdx="0" presStyleCnt="2">
        <dgm:presLayoutVars>
          <dgm:chPref val="3"/>
        </dgm:presLayoutVars>
      </dgm:prSet>
      <dgm:spPr/>
      <dgm:t>
        <a:bodyPr/>
        <a:lstStyle/>
        <a:p>
          <a:endParaRPr lang="zh-CN" altLang="en-US"/>
        </a:p>
      </dgm:t>
    </dgm:pt>
    <dgm:pt modelId="{A1CB0168-70B5-4B00-9373-C0E8A16376FA}" type="pres">
      <dgm:prSet presAssocID="{37AE50AF-2429-4135-B166-AC4271C2BFE3}" presName="level3hierChild" presStyleCnt="0"/>
      <dgm:spPr/>
    </dgm:pt>
    <dgm:pt modelId="{C3963327-7DC8-4A2B-8317-D40BD75BFC0F}" type="pres">
      <dgm:prSet presAssocID="{8AB50543-8BCF-47F2-B6AF-B8053622F55F}" presName="conn2-1" presStyleLbl="parChTrans1D3" presStyleIdx="0" presStyleCnt="4"/>
      <dgm:spPr/>
      <dgm:t>
        <a:bodyPr/>
        <a:lstStyle/>
        <a:p>
          <a:endParaRPr lang="zh-CN" altLang="en-US"/>
        </a:p>
      </dgm:t>
    </dgm:pt>
    <dgm:pt modelId="{D181FF6B-7F67-467A-87C5-DD3426B68E36}" type="pres">
      <dgm:prSet presAssocID="{8AB50543-8BCF-47F2-B6AF-B8053622F55F}" presName="connTx" presStyleLbl="parChTrans1D3" presStyleIdx="0" presStyleCnt="4"/>
      <dgm:spPr/>
      <dgm:t>
        <a:bodyPr/>
        <a:lstStyle/>
        <a:p>
          <a:endParaRPr lang="zh-CN" altLang="en-US"/>
        </a:p>
      </dgm:t>
    </dgm:pt>
    <dgm:pt modelId="{9FDF9CFE-23D8-47C8-9868-9FF2E51025D6}" type="pres">
      <dgm:prSet presAssocID="{52B4FD5F-C3B3-484E-A09B-B40E3277FC74}" presName="root2" presStyleCnt="0"/>
      <dgm:spPr/>
    </dgm:pt>
    <dgm:pt modelId="{714D04B6-19E5-4C86-81EB-1A90F6114BB9}" type="pres">
      <dgm:prSet presAssocID="{52B4FD5F-C3B3-484E-A09B-B40E3277FC74}" presName="LevelTwoTextNode" presStyleLbl="node3" presStyleIdx="0" presStyleCnt="4">
        <dgm:presLayoutVars>
          <dgm:chPref val="3"/>
        </dgm:presLayoutVars>
      </dgm:prSet>
      <dgm:spPr/>
      <dgm:t>
        <a:bodyPr/>
        <a:lstStyle/>
        <a:p>
          <a:endParaRPr lang="zh-CN" altLang="en-US"/>
        </a:p>
      </dgm:t>
    </dgm:pt>
    <dgm:pt modelId="{464D50F0-EAA8-4B6E-BB9A-CAC976F43C59}" type="pres">
      <dgm:prSet presAssocID="{52B4FD5F-C3B3-484E-A09B-B40E3277FC74}" presName="level3hierChild" presStyleCnt="0"/>
      <dgm:spPr/>
    </dgm:pt>
    <dgm:pt modelId="{873E375D-59B1-45D9-8A07-7B9207C9FE45}" type="pres">
      <dgm:prSet presAssocID="{C9D2BB5F-D8D4-4396-868E-82B3CED44485}" presName="conn2-1" presStyleLbl="parChTrans1D2" presStyleIdx="1" presStyleCnt="2"/>
      <dgm:spPr/>
      <dgm:t>
        <a:bodyPr/>
        <a:lstStyle/>
        <a:p>
          <a:endParaRPr lang="zh-CN" altLang="en-US"/>
        </a:p>
      </dgm:t>
    </dgm:pt>
    <dgm:pt modelId="{39605BF8-956B-418A-9B65-0860874EF932}" type="pres">
      <dgm:prSet presAssocID="{C9D2BB5F-D8D4-4396-868E-82B3CED44485}" presName="connTx" presStyleLbl="parChTrans1D2" presStyleIdx="1" presStyleCnt="2"/>
      <dgm:spPr/>
      <dgm:t>
        <a:bodyPr/>
        <a:lstStyle/>
        <a:p>
          <a:endParaRPr lang="zh-CN" altLang="en-US"/>
        </a:p>
      </dgm:t>
    </dgm:pt>
    <dgm:pt modelId="{4C86684C-B2D3-4168-AC68-B6CDF86AAF94}" type="pres">
      <dgm:prSet presAssocID="{C9A02F46-0DD4-4903-B258-A4D327B4D897}" presName="root2" presStyleCnt="0"/>
      <dgm:spPr/>
    </dgm:pt>
    <dgm:pt modelId="{A17F889A-248F-4CC5-990C-92E2CABC525D}" type="pres">
      <dgm:prSet presAssocID="{C9A02F46-0DD4-4903-B258-A4D327B4D897}" presName="LevelTwoTextNode" presStyleLbl="node2" presStyleIdx="1" presStyleCnt="2">
        <dgm:presLayoutVars>
          <dgm:chPref val="3"/>
        </dgm:presLayoutVars>
      </dgm:prSet>
      <dgm:spPr/>
      <dgm:t>
        <a:bodyPr/>
        <a:lstStyle/>
        <a:p>
          <a:endParaRPr lang="zh-CN" altLang="en-US"/>
        </a:p>
      </dgm:t>
    </dgm:pt>
    <dgm:pt modelId="{66DA8302-1B55-42D6-9937-69B74C323057}" type="pres">
      <dgm:prSet presAssocID="{C9A02F46-0DD4-4903-B258-A4D327B4D897}" presName="level3hierChild" presStyleCnt="0"/>
      <dgm:spPr/>
    </dgm:pt>
    <dgm:pt modelId="{316F0388-3F88-4E77-B05B-2A41C5376CFF}" type="pres">
      <dgm:prSet presAssocID="{918A6FBF-A4FB-4669-9FF5-4795367EFFCA}" presName="conn2-1" presStyleLbl="parChTrans1D3" presStyleIdx="1" presStyleCnt="4"/>
      <dgm:spPr/>
      <dgm:t>
        <a:bodyPr/>
        <a:lstStyle/>
        <a:p>
          <a:endParaRPr lang="zh-CN" altLang="en-US"/>
        </a:p>
      </dgm:t>
    </dgm:pt>
    <dgm:pt modelId="{3F9F88D8-6E60-4BCE-9CA5-B106A8952B60}" type="pres">
      <dgm:prSet presAssocID="{918A6FBF-A4FB-4669-9FF5-4795367EFFCA}" presName="connTx" presStyleLbl="parChTrans1D3" presStyleIdx="1" presStyleCnt="4"/>
      <dgm:spPr/>
      <dgm:t>
        <a:bodyPr/>
        <a:lstStyle/>
        <a:p>
          <a:endParaRPr lang="zh-CN" altLang="en-US"/>
        </a:p>
      </dgm:t>
    </dgm:pt>
    <dgm:pt modelId="{C13E25BA-3167-4A0B-A053-8A30A0A8D396}" type="pres">
      <dgm:prSet presAssocID="{FAC30856-AA59-4E2D-912F-9DA994AED5F3}" presName="root2" presStyleCnt="0"/>
      <dgm:spPr/>
    </dgm:pt>
    <dgm:pt modelId="{055AC1A7-1C1C-458E-AF62-941BC86986AC}" type="pres">
      <dgm:prSet presAssocID="{FAC30856-AA59-4E2D-912F-9DA994AED5F3}" presName="LevelTwoTextNode" presStyleLbl="node3" presStyleIdx="1" presStyleCnt="4">
        <dgm:presLayoutVars>
          <dgm:chPref val="3"/>
        </dgm:presLayoutVars>
      </dgm:prSet>
      <dgm:spPr/>
      <dgm:t>
        <a:bodyPr/>
        <a:lstStyle/>
        <a:p>
          <a:endParaRPr lang="zh-CN" altLang="en-US"/>
        </a:p>
      </dgm:t>
    </dgm:pt>
    <dgm:pt modelId="{4C0D9910-E916-4A3B-A182-329E78D2CA58}" type="pres">
      <dgm:prSet presAssocID="{FAC30856-AA59-4E2D-912F-9DA994AED5F3}" presName="level3hierChild" presStyleCnt="0"/>
      <dgm:spPr/>
    </dgm:pt>
    <dgm:pt modelId="{2406E38C-C6FF-44AC-97BF-7397D3F6CF68}" type="pres">
      <dgm:prSet presAssocID="{FA9F26B3-EB87-42D9-BA9E-9834863B9A2C}" presName="conn2-1" presStyleLbl="parChTrans1D3" presStyleIdx="2" presStyleCnt="4"/>
      <dgm:spPr/>
      <dgm:t>
        <a:bodyPr/>
        <a:lstStyle/>
        <a:p>
          <a:endParaRPr lang="zh-CN" altLang="en-US"/>
        </a:p>
      </dgm:t>
    </dgm:pt>
    <dgm:pt modelId="{415B2304-32F9-45FA-ABE0-B04FFCC21E98}" type="pres">
      <dgm:prSet presAssocID="{FA9F26B3-EB87-42D9-BA9E-9834863B9A2C}" presName="connTx" presStyleLbl="parChTrans1D3" presStyleIdx="2" presStyleCnt="4"/>
      <dgm:spPr/>
      <dgm:t>
        <a:bodyPr/>
        <a:lstStyle/>
        <a:p>
          <a:endParaRPr lang="zh-CN" altLang="en-US"/>
        </a:p>
      </dgm:t>
    </dgm:pt>
    <dgm:pt modelId="{C36B02B2-CE81-48AE-9BD2-F1D7145A3493}" type="pres">
      <dgm:prSet presAssocID="{9B3F44C6-5CF7-48D6-B160-0272548C1101}" presName="root2" presStyleCnt="0"/>
      <dgm:spPr/>
    </dgm:pt>
    <dgm:pt modelId="{AB69A631-0F51-4311-BDF9-C16BBDA2A204}" type="pres">
      <dgm:prSet presAssocID="{9B3F44C6-5CF7-48D6-B160-0272548C1101}" presName="LevelTwoTextNode" presStyleLbl="node3" presStyleIdx="2" presStyleCnt="4">
        <dgm:presLayoutVars>
          <dgm:chPref val="3"/>
        </dgm:presLayoutVars>
      </dgm:prSet>
      <dgm:spPr/>
      <dgm:t>
        <a:bodyPr/>
        <a:lstStyle/>
        <a:p>
          <a:endParaRPr lang="zh-CN" altLang="en-US"/>
        </a:p>
      </dgm:t>
    </dgm:pt>
    <dgm:pt modelId="{C0BCB542-0571-4BFF-BE96-8D07365621FD}" type="pres">
      <dgm:prSet presAssocID="{9B3F44C6-5CF7-48D6-B160-0272548C1101}" presName="level3hierChild" presStyleCnt="0"/>
      <dgm:spPr/>
    </dgm:pt>
    <dgm:pt modelId="{114EA48F-3AD8-4F58-A98D-1AC76187C15A}" type="pres">
      <dgm:prSet presAssocID="{E2DB50B2-163F-4E4A-9AE1-2A729388D554}" presName="conn2-1" presStyleLbl="parChTrans1D3" presStyleIdx="3" presStyleCnt="4"/>
      <dgm:spPr/>
      <dgm:t>
        <a:bodyPr/>
        <a:lstStyle/>
        <a:p>
          <a:endParaRPr lang="zh-CN" altLang="en-US"/>
        </a:p>
      </dgm:t>
    </dgm:pt>
    <dgm:pt modelId="{A6B47638-DD0E-40A0-8432-86C3BC5BEB0D}" type="pres">
      <dgm:prSet presAssocID="{E2DB50B2-163F-4E4A-9AE1-2A729388D554}" presName="connTx" presStyleLbl="parChTrans1D3" presStyleIdx="3" presStyleCnt="4"/>
      <dgm:spPr/>
      <dgm:t>
        <a:bodyPr/>
        <a:lstStyle/>
        <a:p>
          <a:endParaRPr lang="zh-CN" altLang="en-US"/>
        </a:p>
      </dgm:t>
    </dgm:pt>
    <dgm:pt modelId="{0E276811-B42D-45AC-94D5-A3347BDDDC79}" type="pres">
      <dgm:prSet presAssocID="{7DD73FEB-2B0E-4E5C-9301-87F004C383FE}" presName="root2" presStyleCnt="0"/>
      <dgm:spPr/>
    </dgm:pt>
    <dgm:pt modelId="{347C81A9-FB41-48A0-A077-59BA494EAF44}" type="pres">
      <dgm:prSet presAssocID="{7DD73FEB-2B0E-4E5C-9301-87F004C383FE}" presName="LevelTwoTextNode" presStyleLbl="node3" presStyleIdx="3" presStyleCnt="4">
        <dgm:presLayoutVars>
          <dgm:chPref val="3"/>
        </dgm:presLayoutVars>
      </dgm:prSet>
      <dgm:spPr/>
      <dgm:t>
        <a:bodyPr/>
        <a:lstStyle/>
        <a:p>
          <a:endParaRPr lang="zh-CN" altLang="en-US"/>
        </a:p>
      </dgm:t>
    </dgm:pt>
    <dgm:pt modelId="{575ED86A-768C-493A-B34F-9AC45B3A6C12}" type="pres">
      <dgm:prSet presAssocID="{7DD73FEB-2B0E-4E5C-9301-87F004C383FE}" presName="level3hierChild" presStyleCnt="0"/>
      <dgm:spPr/>
    </dgm:pt>
  </dgm:ptLst>
  <dgm:cxnLst>
    <dgm:cxn modelId="{F0524651-E5B7-4B52-BBD6-FF22CE13931C}" type="presOf" srcId="{E2DB50B2-163F-4E4A-9AE1-2A729388D554}" destId="{114EA48F-3AD8-4F58-A98D-1AC76187C15A}" srcOrd="0" destOrd="0" presId="urn:microsoft.com/office/officeart/2005/8/layout/hierarchy2#1"/>
    <dgm:cxn modelId="{4E80E811-CC8C-4411-B2BC-F72A0707A413}" srcId="{37AE50AF-2429-4135-B166-AC4271C2BFE3}" destId="{52B4FD5F-C3B3-484E-A09B-B40E3277FC74}" srcOrd="0" destOrd="0" parTransId="{8AB50543-8BCF-47F2-B6AF-B8053622F55F}" sibTransId="{FEAF720B-1E27-48BE-A326-D550731380F4}"/>
    <dgm:cxn modelId="{9E83C508-78A5-4FC6-BF5C-1DF3C119CD2D}" type="presOf" srcId="{918A6FBF-A4FB-4669-9FF5-4795367EFFCA}" destId="{3F9F88D8-6E60-4BCE-9CA5-B106A8952B60}" srcOrd="1" destOrd="0" presId="urn:microsoft.com/office/officeart/2005/8/layout/hierarchy2#1"/>
    <dgm:cxn modelId="{F11A3602-7D29-4D4D-BF7E-76A535FEA140}" type="presOf" srcId="{52B4FD5F-C3B3-484E-A09B-B40E3277FC74}" destId="{714D04B6-19E5-4C86-81EB-1A90F6114BB9}" srcOrd="0" destOrd="0" presId="urn:microsoft.com/office/officeart/2005/8/layout/hierarchy2#1"/>
    <dgm:cxn modelId="{65D1C620-818C-4AC7-82CC-94E19FAEF4E4}" type="presOf" srcId="{E446DD32-1E4A-447D-9BAC-C55CD54FE2D1}" destId="{8C5EE45B-0AA1-4F8A-BE11-CB03EC48A38E}" srcOrd="1" destOrd="0" presId="urn:microsoft.com/office/officeart/2005/8/layout/hierarchy2#1"/>
    <dgm:cxn modelId="{6535C03A-2F5D-4E5B-B612-5CB54F2D4F20}" type="presOf" srcId="{FA9F26B3-EB87-42D9-BA9E-9834863B9A2C}" destId="{2406E38C-C6FF-44AC-97BF-7397D3F6CF68}" srcOrd="0" destOrd="0" presId="urn:microsoft.com/office/officeart/2005/8/layout/hierarchy2#1"/>
    <dgm:cxn modelId="{134D4F38-EF26-43C7-9D23-4FCF9067AAFF}" srcId="{14E1436A-0884-40B6-B7E0-952986704EAF}" destId="{37AE50AF-2429-4135-B166-AC4271C2BFE3}" srcOrd="0" destOrd="0" parTransId="{E446DD32-1E4A-447D-9BAC-C55CD54FE2D1}" sibTransId="{46BBEA70-DB37-4F88-BFCE-9297C02CDA30}"/>
    <dgm:cxn modelId="{A1B7B411-B949-4AA3-A541-65B2520340E6}" type="presOf" srcId="{FAC30856-AA59-4E2D-912F-9DA994AED5F3}" destId="{055AC1A7-1C1C-458E-AF62-941BC86986AC}" srcOrd="0" destOrd="0" presId="urn:microsoft.com/office/officeart/2005/8/layout/hierarchy2#1"/>
    <dgm:cxn modelId="{A2242AC0-71AE-4B12-8960-B9798F6E8607}" srcId="{C9A02F46-0DD4-4903-B258-A4D327B4D897}" destId="{7DD73FEB-2B0E-4E5C-9301-87F004C383FE}" srcOrd="2" destOrd="0" parTransId="{E2DB50B2-163F-4E4A-9AE1-2A729388D554}" sibTransId="{D434AE6C-87F4-42CD-A66B-B239601E6036}"/>
    <dgm:cxn modelId="{D6C484E2-6F1E-4E48-BDEF-59AD2415FB83}" type="presOf" srcId="{C9D2BB5F-D8D4-4396-868E-82B3CED44485}" destId="{873E375D-59B1-45D9-8A07-7B9207C9FE45}" srcOrd="0" destOrd="0" presId="urn:microsoft.com/office/officeart/2005/8/layout/hierarchy2#1"/>
    <dgm:cxn modelId="{5A8E1E5F-DC94-49D8-AE92-2037F21758FD}" type="presOf" srcId="{C9A02F46-0DD4-4903-B258-A4D327B4D897}" destId="{A17F889A-248F-4CC5-990C-92E2CABC525D}" srcOrd="0" destOrd="0" presId="urn:microsoft.com/office/officeart/2005/8/layout/hierarchy2#1"/>
    <dgm:cxn modelId="{CFEF9018-262D-4517-94E7-C7F98AF26FE3}" type="presOf" srcId="{E446DD32-1E4A-447D-9BAC-C55CD54FE2D1}" destId="{5979BF18-152B-4309-9FE6-1996148E1CC6}" srcOrd="0" destOrd="0" presId="urn:microsoft.com/office/officeart/2005/8/layout/hierarchy2#1"/>
    <dgm:cxn modelId="{333064A1-0526-47D3-9DB1-BC305322DA5C}" type="presOf" srcId="{7DD73FEB-2B0E-4E5C-9301-87F004C383FE}" destId="{347C81A9-FB41-48A0-A077-59BA494EAF44}" srcOrd="0" destOrd="0" presId="urn:microsoft.com/office/officeart/2005/8/layout/hierarchy2#1"/>
    <dgm:cxn modelId="{82E629CA-C073-4B6D-8CE9-545AF2C06D2B}" type="presOf" srcId="{37AE50AF-2429-4135-B166-AC4271C2BFE3}" destId="{06006871-6AC7-4EAD-B955-DA18376C0D05}" srcOrd="0" destOrd="0" presId="urn:microsoft.com/office/officeart/2005/8/layout/hierarchy2#1"/>
    <dgm:cxn modelId="{9AF21F20-5D81-4AF3-8AC0-FC20F1948D08}" type="presOf" srcId="{42AA222A-444E-4F32-9991-1760F24CF959}" destId="{1667E915-E015-4AB8-A0EF-5C842611F764}" srcOrd="0" destOrd="0" presId="urn:microsoft.com/office/officeart/2005/8/layout/hierarchy2#1"/>
    <dgm:cxn modelId="{00153F1C-35C6-474D-B7C9-71CB974AF235}" srcId="{C9A02F46-0DD4-4903-B258-A4D327B4D897}" destId="{FAC30856-AA59-4E2D-912F-9DA994AED5F3}" srcOrd="0" destOrd="0" parTransId="{918A6FBF-A4FB-4669-9FF5-4795367EFFCA}" sibTransId="{8431279E-9D61-4EEE-AD80-2D47CB133598}"/>
    <dgm:cxn modelId="{22E1EB98-3965-4EC0-B649-0FDC102FA8A7}" srcId="{42AA222A-444E-4F32-9991-1760F24CF959}" destId="{14E1436A-0884-40B6-B7E0-952986704EAF}" srcOrd="0" destOrd="0" parTransId="{92E13C52-1C02-4B42-A6EA-11E677B85EDF}" sibTransId="{905AF7DF-ED5F-4D39-B538-822DA9965783}"/>
    <dgm:cxn modelId="{848F49EA-3FA4-4976-AE87-C0F85BACF743}" srcId="{14E1436A-0884-40B6-B7E0-952986704EAF}" destId="{C9A02F46-0DD4-4903-B258-A4D327B4D897}" srcOrd="1" destOrd="0" parTransId="{C9D2BB5F-D8D4-4396-868E-82B3CED44485}" sibTransId="{9FE2E9BC-5C67-4453-80CD-0659B9BC5FEE}"/>
    <dgm:cxn modelId="{A1ECC2A3-6AD4-413B-9F83-57B7C7D222E2}" type="presOf" srcId="{14E1436A-0884-40B6-B7E0-952986704EAF}" destId="{41FD3AC0-8DA4-4266-B920-B7846C545C2B}" srcOrd="0" destOrd="0" presId="urn:microsoft.com/office/officeart/2005/8/layout/hierarchy2#1"/>
    <dgm:cxn modelId="{BD3A3B96-E78A-44BC-85A4-2CCDD10A8552}" type="presOf" srcId="{918A6FBF-A4FB-4669-9FF5-4795367EFFCA}" destId="{316F0388-3F88-4E77-B05B-2A41C5376CFF}" srcOrd="0" destOrd="0" presId="urn:microsoft.com/office/officeart/2005/8/layout/hierarchy2#1"/>
    <dgm:cxn modelId="{D09C5561-E7C3-4F81-901A-CFEF745EBF79}" type="presOf" srcId="{8AB50543-8BCF-47F2-B6AF-B8053622F55F}" destId="{D181FF6B-7F67-467A-87C5-DD3426B68E36}" srcOrd="1" destOrd="0" presId="urn:microsoft.com/office/officeart/2005/8/layout/hierarchy2#1"/>
    <dgm:cxn modelId="{8DE8F7F6-9A5E-4CBF-89C9-00E2FEC47CD7}" type="presOf" srcId="{C9D2BB5F-D8D4-4396-868E-82B3CED44485}" destId="{39605BF8-956B-418A-9B65-0860874EF932}" srcOrd="1" destOrd="0" presId="urn:microsoft.com/office/officeart/2005/8/layout/hierarchy2#1"/>
    <dgm:cxn modelId="{245202EA-797E-4E42-B042-C8F27C6F1331}" type="presOf" srcId="{9B3F44C6-5CF7-48D6-B160-0272548C1101}" destId="{AB69A631-0F51-4311-BDF9-C16BBDA2A204}" srcOrd="0" destOrd="0" presId="urn:microsoft.com/office/officeart/2005/8/layout/hierarchy2#1"/>
    <dgm:cxn modelId="{3A3FF791-8555-450D-96C2-00071A65A29D}" srcId="{C9A02F46-0DD4-4903-B258-A4D327B4D897}" destId="{9B3F44C6-5CF7-48D6-B160-0272548C1101}" srcOrd="1" destOrd="0" parTransId="{FA9F26B3-EB87-42D9-BA9E-9834863B9A2C}" sibTransId="{FB74EC45-5E3A-49B1-958D-FC4AFA3D6EA8}"/>
    <dgm:cxn modelId="{E4FC8F1C-3A92-4792-A90A-C64FDDF45484}" type="presOf" srcId="{E2DB50B2-163F-4E4A-9AE1-2A729388D554}" destId="{A6B47638-DD0E-40A0-8432-86C3BC5BEB0D}" srcOrd="1" destOrd="0" presId="urn:microsoft.com/office/officeart/2005/8/layout/hierarchy2#1"/>
    <dgm:cxn modelId="{C86F0145-FAA1-46DB-9599-917013F9C883}" type="presOf" srcId="{FA9F26B3-EB87-42D9-BA9E-9834863B9A2C}" destId="{415B2304-32F9-45FA-ABE0-B04FFCC21E98}" srcOrd="1" destOrd="0" presId="urn:microsoft.com/office/officeart/2005/8/layout/hierarchy2#1"/>
    <dgm:cxn modelId="{D65F9DF0-2D8C-446A-AB5A-69B236A5544D}" type="presOf" srcId="{8AB50543-8BCF-47F2-B6AF-B8053622F55F}" destId="{C3963327-7DC8-4A2B-8317-D40BD75BFC0F}" srcOrd="0" destOrd="0" presId="urn:microsoft.com/office/officeart/2005/8/layout/hierarchy2#1"/>
    <dgm:cxn modelId="{77A406D3-1264-4C30-B2F7-38C827B6431E}" type="presParOf" srcId="{1667E915-E015-4AB8-A0EF-5C842611F764}" destId="{27799116-D896-45A9-89EE-C78D64514A82}" srcOrd="0" destOrd="0" presId="urn:microsoft.com/office/officeart/2005/8/layout/hierarchy2#1"/>
    <dgm:cxn modelId="{29107E9A-AE07-48EE-A57B-B8C4C0C5E2DC}" type="presParOf" srcId="{27799116-D896-45A9-89EE-C78D64514A82}" destId="{41FD3AC0-8DA4-4266-B920-B7846C545C2B}" srcOrd="0" destOrd="0" presId="urn:microsoft.com/office/officeart/2005/8/layout/hierarchy2#1"/>
    <dgm:cxn modelId="{34C54DF1-5EB2-4E3F-ADBA-BF24E695CBC1}" type="presParOf" srcId="{27799116-D896-45A9-89EE-C78D64514A82}" destId="{4C839420-C10F-4E04-A00F-906E77580214}" srcOrd="1" destOrd="0" presId="urn:microsoft.com/office/officeart/2005/8/layout/hierarchy2#1"/>
    <dgm:cxn modelId="{97F5D031-E848-43AD-8677-A6EE97282307}" type="presParOf" srcId="{4C839420-C10F-4E04-A00F-906E77580214}" destId="{5979BF18-152B-4309-9FE6-1996148E1CC6}" srcOrd="0" destOrd="0" presId="urn:microsoft.com/office/officeart/2005/8/layout/hierarchy2#1"/>
    <dgm:cxn modelId="{F6EE4DC8-7A8C-4CFE-8252-CF9415B0868C}" type="presParOf" srcId="{5979BF18-152B-4309-9FE6-1996148E1CC6}" destId="{8C5EE45B-0AA1-4F8A-BE11-CB03EC48A38E}" srcOrd="0" destOrd="0" presId="urn:microsoft.com/office/officeart/2005/8/layout/hierarchy2#1"/>
    <dgm:cxn modelId="{8BFD68C0-0C60-4565-BFAB-3D4702E98724}" type="presParOf" srcId="{4C839420-C10F-4E04-A00F-906E77580214}" destId="{26220C68-50F8-4DAA-89BC-F866F7496D28}" srcOrd="1" destOrd="0" presId="urn:microsoft.com/office/officeart/2005/8/layout/hierarchy2#1"/>
    <dgm:cxn modelId="{352B79A2-AF8F-4CBB-91AF-675C53161B05}" type="presParOf" srcId="{26220C68-50F8-4DAA-89BC-F866F7496D28}" destId="{06006871-6AC7-4EAD-B955-DA18376C0D05}" srcOrd="0" destOrd="0" presId="urn:microsoft.com/office/officeart/2005/8/layout/hierarchy2#1"/>
    <dgm:cxn modelId="{73920016-72ED-4684-91AF-C5EF814C2D96}" type="presParOf" srcId="{26220C68-50F8-4DAA-89BC-F866F7496D28}" destId="{A1CB0168-70B5-4B00-9373-C0E8A16376FA}" srcOrd="1" destOrd="0" presId="urn:microsoft.com/office/officeart/2005/8/layout/hierarchy2#1"/>
    <dgm:cxn modelId="{D9B06397-935D-4F90-BBA4-E84F7B1EE194}" type="presParOf" srcId="{A1CB0168-70B5-4B00-9373-C0E8A16376FA}" destId="{C3963327-7DC8-4A2B-8317-D40BD75BFC0F}" srcOrd="0" destOrd="0" presId="urn:microsoft.com/office/officeart/2005/8/layout/hierarchy2#1"/>
    <dgm:cxn modelId="{FE226938-9B77-4B64-9753-8AB4E92B9051}" type="presParOf" srcId="{C3963327-7DC8-4A2B-8317-D40BD75BFC0F}" destId="{D181FF6B-7F67-467A-87C5-DD3426B68E36}" srcOrd="0" destOrd="0" presId="urn:microsoft.com/office/officeart/2005/8/layout/hierarchy2#1"/>
    <dgm:cxn modelId="{6C84E7BB-1994-4715-8D36-43440EAB6011}" type="presParOf" srcId="{A1CB0168-70B5-4B00-9373-C0E8A16376FA}" destId="{9FDF9CFE-23D8-47C8-9868-9FF2E51025D6}" srcOrd="1" destOrd="0" presId="urn:microsoft.com/office/officeart/2005/8/layout/hierarchy2#1"/>
    <dgm:cxn modelId="{E760B36E-56C7-472D-9A1A-CFF51E7D3FB5}" type="presParOf" srcId="{9FDF9CFE-23D8-47C8-9868-9FF2E51025D6}" destId="{714D04B6-19E5-4C86-81EB-1A90F6114BB9}" srcOrd="0" destOrd="0" presId="urn:microsoft.com/office/officeart/2005/8/layout/hierarchy2#1"/>
    <dgm:cxn modelId="{BB3FF435-5BD5-4259-8FA8-3D66A767E18A}" type="presParOf" srcId="{9FDF9CFE-23D8-47C8-9868-9FF2E51025D6}" destId="{464D50F0-EAA8-4B6E-BB9A-CAC976F43C59}" srcOrd="1" destOrd="0" presId="urn:microsoft.com/office/officeart/2005/8/layout/hierarchy2#1"/>
    <dgm:cxn modelId="{3E8BD858-92C4-4209-BFCA-09E3EBB4D40E}" type="presParOf" srcId="{4C839420-C10F-4E04-A00F-906E77580214}" destId="{873E375D-59B1-45D9-8A07-7B9207C9FE45}" srcOrd="2" destOrd="0" presId="urn:microsoft.com/office/officeart/2005/8/layout/hierarchy2#1"/>
    <dgm:cxn modelId="{2B0DE0E5-A47A-479D-BDB8-705A27392FBB}" type="presParOf" srcId="{873E375D-59B1-45D9-8A07-7B9207C9FE45}" destId="{39605BF8-956B-418A-9B65-0860874EF932}" srcOrd="0" destOrd="0" presId="urn:microsoft.com/office/officeart/2005/8/layout/hierarchy2#1"/>
    <dgm:cxn modelId="{1D2A8E2B-952E-4D58-A3BF-9F8A5AA5735A}" type="presParOf" srcId="{4C839420-C10F-4E04-A00F-906E77580214}" destId="{4C86684C-B2D3-4168-AC68-B6CDF86AAF94}" srcOrd="3" destOrd="0" presId="urn:microsoft.com/office/officeart/2005/8/layout/hierarchy2#1"/>
    <dgm:cxn modelId="{FD62E0B7-A332-4135-9DA1-968D3A0DDAA6}" type="presParOf" srcId="{4C86684C-B2D3-4168-AC68-B6CDF86AAF94}" destId="{A17F889A-248F-4CC5-990C-92E2CABC525D}" srcOrd="0" destOrd="0" presId="urn:microsoft.com/office/officeart/2005/8/layout/hierarchy2#1"/>
    <dgm:cxn modelId="{75152797-C3F2-4DC6-BD76-A8D8FDA2709A}" type="presParOf" srcId="{4C86684C-B2D3-4168-AC68-B6CDF86AAF94}" destId="{66DA8302-1B55-42D6-9937-69B74C323057}" srcOrd="1" destOrd="0" presId="urn:microsoft.com/office/officeart/2005/8/layout/hierarchy2#1"/>
    <dgm:cxn modelId="{BF1F2BBB-FA46-4360-9953-F4E60E94C1BE}" type="presParOf" srcId="{66DA8302-1B55-42D6-9937-69B74C323057}" destId="{316F0388-3F88-4E77-B05B-2A41C5376CFF}" srcOrd="0" destOrd="0" presId="urn:microsoft.com/office/officeart/2005/8/layout/hierarchy2#1"/>
    <dgm:cxn modelId="{86FFB595-98A9-407A-A8AB-FA4CDA2B7080}" type="presParOf" srcId="{316F0388-3F88-4E77-B05B-2A41C5376CFF}" destId="{3F9F88D8-6E60-4BCE-9CA5-B106A8952B60}" srcOrd="0" destOrd="0" presId="urn:microsoft.com/office/officeart/2005/8/layout/hierarchy2#1"/>
    <dgm:cxn modelId="{95856101-DE04-4000-89D8-9D54D8FDC2B5}" type="presParOf" srcId="{66DA8302-1B55-42D6-9937-69B74C323057}" destId="{C13E25BA-3167-4A0B-A053-8A30A0A8D396}" srcOrd="1" destOrd="0" presId="urn:microsoft.com/office/officeart/2005/8/layout/hierarchy2#1"/>
    <dgm:cxn modelId="{333BF48F-3E3C-421F-823F-CD93F3FCC658}" type="presParOf" srcId="{C13E25BA-3167-4A0B-A053-8A30A0A8D396}" destId="{055AC1A7-1C1C-458E-AF62-941BC86986AC}" srcOrd="0" destOrd="0" presId="urn:microsoft.com/office/officeart/2005/8/layout/hierarchy2#1"/>
    <dgm:cxn modelId="{D69CE0DC-0AA0-4B2A-908B-CA9EF42B896B}" type="presParOf" srcId="{C13E25BA-3167-4A0B-A053-8A30A0A8D396}" destId="{4C0D9910-E916-4A3B-A182-329E78D2CA58}" srcOrd="1" destOrd="0" presId="urn:microsoft.com/office/officeart/2005/8/layout/hierarchy2#1"/>
    <dgm:cxn modelId="{9245BA76-DA9A-4331-93FC-56D16F70A022}" type="presParOf" srcId="{66DA8302-1B55-42D6-9937-69B74C323057}" destId="{2406E38C-C6FF-44AC-97BF-7397D3F6CF68}" srcOrd="2" destOrd="0" presId="urn:microsoft.com/office/officeart/2005/8/layout/hierarchy2#1"/>
    <dgm:cxn modelId="{2AF55756-08FE-4616-B43F-63EDCCBE6BD7}" type="presParOf" srcId="{2406E38C-C6FF-44AC-97BF-7397D3F6CF68}" destId="{415B2304-32F9-45FA-ABE0-B04FFCC21E98}" srcOrd="0" destOrd="0" presId="urn:microsoft.com/office/officeart/2005/8/layout/hierarchy2#1"/>
    <dgm:cxn modelId="{97F8E4C1-FD80-4D4B-95FB-C555E823E4A6}" type="presParOf" srcId="{66DA8302-1B55-42D6-9937-69B74C323057}" destId="{C36B02B2-CE81-48AE-9BD2-F1D7145A3493}" srcOrd="3" destOrd="0" presId="urn:microsoft.com/office/officeart/2005/8/layout/hierarchy2#1"/>
    <dgm:cxn modelId="{3C9E7020-3D6F-4B6A-A898-F94D4DD19E32}" type="presParOf" srcId="{C36B02B2-CE81-48AE-9BD2-F1D7145A3493}" destId="{AB69A631-0F51-4311-BDF9-C16BBDA2A204}" srcOrd="0" destOrd="0" presId="urn:microsoft.com/office/officeart/2005/8/layout/hierarchy2#1"/>
    <dgm:cxn modelId="{67E86677-DBE1-4EC5-982E-5D1BDF84A92C}" type="presParOf" srcId="{C36B02B2-CE81-48AE-9BD2-F1D7145A3493}" destId="{C0BCB542-0571-4BFF-BE96-8D07365621FD}" srcOrd="1" destOrd="0" presId="urn:microsoft.com/office/officeart/2005/8/layout/hierarchy2#1"/>
    <dgm:cxn modelId="{7A3BD165-8F3C-42FB-8DA9-B445F83D2741}" type="presParOf" srcId="{66DA8302-1B55-42D6-9937-69B74C323057}" destId="{114EA48F-3AD8-4F58-A98D-1AC76187C15A}" srcOrd="4" destOrd="0" presId="urn:microsoft.com/office/officeart/2005/8/layout/hierarchy2#1"/>
    <dgm:cxn modelId="{C3AA77DD-31E7-4858-AC8A-FA51B112BA02}" type="presParOf" srcId="{114EA48F-3AD8-4F58-A98D-1AC76187C15A}" destId="{A6B47638-DD0E-40A0-8432-86C3BC5BEB0D}" srcOrd="0" destOrd="0" presId="urn:microsoft.com/office/officeart/2005/8/layout/hierarchy2#1"/>
    <dgm:cxn modelId="{0DE01D70-C472-4DE0-ADE3-1720794EEB68}" type="presParOf" srcId="{66DA8302-1B55-42D6-9937-69B74C323057}" destId="{0E276811-B42D-45AC-94D5-A3347BDDDC79}" srcOrd="5" destOrd="0" presId="urn:microsoft.com/office/officeart/2005/8/layout/hierarchy2#1"/>
    <dgm:cxn modelId="{2D9EC376-88AC-46E1-8946-C199F0587ED1}" type="presParOf" srcId="{0E276811-B42D-45AC-94D5-A3347BDDDC79}" destId="{347C81A9-FB41-48A0-A077-59BA494EAF44}" srcOrd="0" destOrd="0" presId="urn:microsoft.com/office/officeart/2005/8/layout/hierarchy2#1"/>
    <dgm:cxn modelId="{A8DA3B1D-EE72-4934-8D11-FF91909970C7}" type="presParOf" srcId="{0E276811-B42D-45AC-94D5-A3347BDDDC79}" destId="{575ED86A-768C-493A-B34F-9AC45B3A6C12}" srcOrd="1" destOrd="0" presId="urn:microsoft.com/office/officeart/2005/8/layout/hierarchy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D3AC0-8DA4-4266-B920-B7846C545C2B}">
      <dsp:nvSpPr>
        <dsp:cNvPr id="0" name=""/>
        <dsp:cNvSpPr/>
      </dsp:nvSpPr>
      <dsp:spPr>
        <a:xfrm>
          <a:off x="249074" y="1155608"/>
          <a:ext cx="2007855" cy="10039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t>html</a:t>
          </a:r>
          <a:endParaRPr lang="zh-CN" altLang="en-US" sz="2000" kern="1200" dirty="0"/>
        </a:p>
      </dsp:txBody>
      <dsp:txXfrm>
        <a:off x="278478" y="1185012"/>
        <a:ext cx="1949047" cy="945119"/>
      </dsp:txXfrm>
    </dsp:sp>
    <dsp:sp modelId="{5979BF18-152B-4309-9FE6-1996148E1CC6}">
      <dsp:nvSpPr>
        <dsp:cNvPr id="0" name=""/>
        <dsp:cNvSpPr/>
      </dsp:nvSpPr>
      <dsp:spPr>
        <a:xfrm rot="18289469">
          <a:off x="1955303" y="1060098"/>
          <a:ext cx="1406394" cy="40429"/>
        </a:xfrm>
        <a:custGeom>
          <a:avLst/>
          <a:gdLst/>
          <a:ahLst/>
          <a:cxnLst/>
          <a:rect l="0" t="0" r="0" b="0"/>
          <a:pathLst>
            <a:path>
              <a:moveTo>
                <a:pt x="0" y="20214"/>
              </a:moveTo>
              <a:lnTo>
                <a:pt x="1406394"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623341" y="1045153"/>
        <a:ext cx="70319" cy="70319"/>
      </dsp:txXfrm>
    </dsp:sp>
    <dsp:sp modelId="{06006871-6AC7-4EAD-B955-DA18376C0D05}">
      <dsp:nvSpPr>
        <dsp:cNvPr id="0" name=""/>
        <dsp:cNvSpPr/>
      </dsp:nvSpPr>
      <dsp:spPr>
        <a:xfrm>
          <a:off x="3060072" y="1091"/>
          <a:ext cx="2007855" cy="10039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表格</a:t>
          </a:r>
          <a:endParaRPr lang="en-US" altLang="zh-CN" sz="2000" kern="1200" dirty="0" smtClean="0"/>
        </a:p>
        <a:p>
          <a:pPr lvl="0" algn="ctr" defTabSz="889000">
            <a:lnSpc>
              <a:spcPct val="90000"/>
            </a:lnSpc>
            <a:spcBef>
              <a:spcPct val="0"/>
            </a:spcBef>
            <a:spcAft>
              <a:spcPct val="35000"/>
            </a:spcAft>
          </a:pPr>
          <a:r>
            <a:rPr lang="en-US" altLang="zh-CN" sz="2000" kern="1200" dirty="0" smtClean="0"/>
            <a:t>table</a:t>
          </a:r>
          <a:endParaRPr lang="zh-CN" altLang="en-US" sz="2000" kern="1200" dirty="0"/>
        </a:p>
      </dsp:txBody>
      <dsp:txXfrm>
        <a:off x="3089476" y="30495"/>
        <a:ext cx="1949047" cy="945119"/>
      </dsp:txXfrm>
    </dsp:sp>
    <dsp:sp modelId="{C3963327-7DC8-4A2B-8317-D40BD75BFC0F}">
      <dsp:nvSpPr>
        <dsp:cNvPr id="0" name=""/>
        <dsp:cNvSpPr/>
      </dsp:nvSpPr>
      <dsp:spPr>
        <a:xfrm>
          <a:off x="5067927" y="482840"/>
          <a:ext cx="803142" cy="40429"/>
        </a:xfrm>
        <a:custGeom>
          <a:avLst/>
          <a:gdLst/>
          <a:ahLst/>
          <a:cxnLst/>
          <a:rect l="0" t="0" r="0" b="0"/>
          <a:pathLst>
            <a:path>
              <a:moveTo>
                <a:pt x="0" y="20214"/>
              </a:moveTo>
              <a:lnTo>
                <a:pt x="803142"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449420" y="482976"/>
        <a:ext cx="40157" cy="40157"/>
      </dsp:txXfrm>
    </dsp:sp>
    <dsp:sp modelId="{714D04B6-19E5-4C86-81EB-1A90F6114BB9}">
      <dsp:nvSpPr>
        <dsp:cNvPr id="0" name=""/>
        <dsp:cNvSpPr/>
      </dsp:nvSpPr>
      <dsp:spPr>
        <a:xfrm>
          <a:off x="5871069" y="1091"/>
          <a:ext cx="2007855" cy="10039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模板匹配</a:t>
          </a:r>
          <a:endParaRPr lang="en-US" altLang="zh-CN" sz="2000" kern="1200" dirty="0" smtClean="0"/>
        </a:p>
        <a:p>
          <a:pPr lvl="0" algn="ctr" defTabSz="889000">
            <a:lnSpc>
              <a:spcPct val="90000"/>
            </a:lnSpc>
            <a:spcBef>
              <a:spcPct val="0"/>
            </a:spcBef>
            <a:spcAft>
              <a:spcPct val="35000"/>
            </a:spcAft>
          </a:pPr>
          <a:r>
            <a:rPr lang="en-US" altLang="zh-CN" sz="2000" kern="1200" dirty="0" smtClean="0"/>
            <a:t>template</a:t>
          </a:r>
          <a:endParaRPr lang="zh-CN" altLang="en-US" sz="2000" kern="1200" dirty="0"/>
        </a:p>
      </dsp:txBody>
      <dsp:txXfrm>
        <a:off x="5900473" y="30495"/>
        <a:ext cx="1949047" cy="945119"/>
      </dsp:txXfrm>
    </dsp:sp>
    <dsp:sp modelId="{873E375D-59B1-45D9-8A07-7B9207C9FE45}">
      <dsp:nvSpPr>
        <dsp:cNvPr id="0" name=""/>
        <dsp:cNvSpPr/>
      </dsp:nvSpPr>
      <dsp:spPr>
        <a:xfrm rot="3310531">
          <a:off x="1955303" y="2214615"/>
          <a:ext cx="1406394" cy="40429"/>
        </a:xfrm>
        <a:custGeom>
          <a:avLst/>
          <a:gdLst/>
          <a:ahLst/>
          <a:cxnLst/>
          <a:rect l="0" t="0" r="0" b="0"/>
          <a:pathLst>
            <a:path>
              <a:moveTo>
                <a:pt x="0" y="20214"/>
              </a:moveTo>
              <a:lnTo>
                <a:pt x="1406394"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623341" y="2199670"/>
        <a:ext cx="70319" cy="70319"/>
      </dsp:txXfrm>
    </dsp:sp>
    <dsp:sp modelId="{A17F889A-248F-4CC5-990C-92E2CABC525D}">
      <dsp:nvSpPr>
        <dsp:cNvPr id="0" name=""/>
        <dsp:cNvSpPr/>
      </dsp:nvSpPr>
      <dsp:spPr>
        <a:xfrm>
          <a:off x="3060072" y="2310125"/>
          <a:ext cx="2007855" cy="10039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正文</a:t>
          </a:r>
          <a:endParaRPr lang="en-US" altLang="zh-CN" sz="2000" kern="1200" dirty="0" smtClean="0"/>
        </a:p>
        <a:p>
          <a:pPr lvl="0" algn="ctr" defTabSz="889000">
            <a:lnSpc>
              <a:spcPct val="90000"/>
            </a:lnSpc>
            <a:spcBef>
              <a:spcPct val="0"/>
            </a:spcBef>
            <a:spcAft>
              <a:spcPct val="35000"/>
            </a:spcAft>
          </a:pPr>
          <a:r>
            <a:rPr lang="en-US" altLang="zh-CN" sz="2000" kern="1200" dirty="0" smtClean="0"/>
            <a:t>text</a:t>
          </a:r>
          <a:endParaRPr lang="zh-CN" altLang="en-US" sz="2000" kern="1200" dirty="0"/>
        </a:p>
      </dsp:txBody>
      <dsp:txXfrm>
        <a:off x="3089476" y="2339529"/>
        <a:ext cx="1949047" cy="945119"/>
      </dsp:txXfrm>
    </dsp:sp>
    <dsp:sp modelId="{316F0388-3F88-4E77-B05B-2A41C5376CFF}">
      <dsp:nvSpPr>
        <dsp:cNvPr id="0" name=""/>
        <dsp:cNvSpPr/>
      </dsp:nvSpPr>
      <dsp:spPr>
        <a:xfrm rot="18289469">
          <a:off x="4766301" y="2214615"/>
          <a:ext cx="1406394" cy="40429"/>
        </a:xfrm>
        <a:custGeom>
          <a:avLst/>
          <a:gdLst/>
          <a:ahLst/>
          <a:cxnLst/>
          <a:rect l="0" t="0" r="0" b="0"/>
          <a:pathLst>
            <a:path>
              <a:moveTo>
                <a:pt x="0" y="20214"/>
              </a:moveTo>
              <a:lnTo>
                <a:pt x="1406394"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434338" y="2199670"/>
        <a:ext cx="70319" cy="70319"/>
      </dsp:txXfrm>
    </dsp:sp>
    <dsp:sp modelId="{055AC1A7-1C1C-458E-AF62-941BC86986AC}">
      <dsp:nvSpPr>
        <dsp:cNvPr id="0" name=""/>
        <dsp:cNvSpPr/>
      </dsp:nvSpPr>
      <dsp:spPr>
        <a:xfrm>
          <a:off x="5871069" y="1155608"/>
          <a:ext cx="2007855" cy="10039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深度学习</a:t>
          </a:r>
          <a:endParaRPr lang="en-US" altLang="zh-CN" sz="2000" kern="1200" dirty="0" smtClean="0"/>
        </a:p>
        <a:p>
          <a:pPr lvl="0" algn="ctr" defTabSz="889000">
            <a:lnSpc>
              <a:spcPct val="90000"/>
            </a:lnSpc>
            <a:spcBef>
              <a:spcPct val="0"/>
            </a:spcBef>
            <a:spcAft>
              <a:spcPct val="35000"/>
            </a:spcAft>
          </a:pPr>
          <a:r>
            <a:rPr lang="en-US" altLang="zh-CN" sz="2000" kern="1200" dirty="0" err="1" smtClean="0"/>
            <a:t>ner</a:t>
          </a:r>
          <a:endParaRPr lang="zh-CN" altLang="en-US" sz="2000" kern="1200" dirty="0"/>
        </a:p>
      </dsp:txBody>
      <dsp:txXfrm>
        <a:off x="5900473" y="1185012"/>
        <a:ext cx="1949047" cy="945119"/>
      </dsp:txXfrm>
    </dsp:sp>
    <dsp:sp modelId="{2406E38C-C6FF-44AC-97BF-7397D3F6CF68}">
      <dsp:nvSpPr>
        <dsp:cNvPr id="0" name=""/>
        <dsp:cNvSpPr/>
      </dsp:nvSpPr>
      <dsp:spPr>
        <a:xfrm>
          <a:off x="5067927" y="2791874"/>
          <a:ext cx="803142" cy="40429"/>
        </a:xfrm>
        <a:custGeom>
          <a:avLst/>
          <a:gdLst/>
          <a:ahLst/>
          <a:cxnLst/>
          <a:rect l="0" t="0" r="0" b="0"/>
          <a:pathLst>
            <a:path>
              <a:moveTo>
                <a:pt x="0" y="20214"/>
              </a:moveTo>
              <a:lnTo>
                <a:pt x="803142"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449420" y="2792010"/>
        <a:ext cx="40157" cy="40157"/>
      </dsp:txXfrm>
    </dsp:sp>
    <dsp:sp modelId="{AB69A631-0F51-4311-BDF9-C16BBDA2A204}">
      <dsp:nvSpPr>
        <dsp:cNvPr id="0" name=""/>
        <dsp:cNvSpPr/>
      </dsp:nvSpPr>
      <dsp:spPr>
        <a:xfrm>
          <a:off x="5871069" y="2310125"/>
          <a:ext cx="2007855" cy="10039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深度学习</a:t>
          </a:r>
          <a:r>
            <a:rPr lang="en-US" altLang="zh-CN" sz="2000" kern="1200" dirty="0" smtClean="0"/>
            <a:t>relation</a:t>
          </a:r>
        </a:p>
        <a:p>
          <a:pPr lvl="0" algn="ctr" defTabSz="889000">
            <a:lnSpc>
              <a:spcPct val="90000"/>
            </a:lnSpc>
            <a:spcBef>
              <a:spcPct val="0"/>
            </a:spcBef>
            <a:spcAft>
              <a:spcPct val="35000"/>
            </a:spcAft>
          </a:pPr>
          <a:r>
            <a:rPr lang="en-US" altLang="zh-CN" sz="2000" kern="1200" dirty="0" smtClean="0"/>
            <a:t>extraction</a:t>
          </a:r>
        </a:p>
      </dsp:txBody>
      <dsp:txXfrm>
        <a:off x="5900473" y="2339529"/>
        <a:ext cx="1949047" cy="945119"/>
      </dsp:txXfrm>
    </dsp:sp>
    <dsp:sp modelId="{114EA48F-3AD8-4F58-A98D-1AC76187C15A}">
      <dsp:nvSpPr>
        <dsp:cNvPr id="0" name=""/>
        <dsp:cNvSpPr/>
      </dsp:nvSpPr>
      <dsp:spPr>
        <a:xfrm rot="3310531">
          <a:off x="4766301" y="3369132"/>
          <a:ext cx="1406394" cy="40429"/>
        </a:xfrm>
        <a:custGeom>
          <a:avLst/>
          <a:gdLst/>
          <a:ahLst/>
          <a:cxnLst/>
          <a:rect l="0" t="0" r="0" b="0"/>
          <a:pathLst>
            <a:path>
              <a:moveTo>
                <a:pt x="0" y="20214"/>
              </a:moveTo>
              <a:lnTo>
                <a:pt x="1406394"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434338" y="3354187"/>
        <a:ext cx="70319" cy="70319"/>
      </dsp:txXfrm>
    </dsp:sp>
    <dsp:sp modelId="{347C81A9-FB41-48A0-A077-59BA494EAF44}">
      <dsp:nvSpPr>
        <dsp:cNvPr id="0" name=""/>
        <dsp:cNvSpPr/>
      </dsp:nvSpPr>
      <dsp:spPr>
        <a:xfrm>
          <a:off x="5871069" y="3464642"/>
          <a:ext cx="2007855" cy="10039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模板匹配</a:t>
          </a:r>
          <a:endParaRPr lang="en-US" altLang="zh-CN" sz="2000" kern="1200" dirty="0" smtClean="0"/>
        </a:p>
        <a:p>
          <a:pPr lvl="0" algn="ctr" defTabSz="889000">
            <a:lnSpc>
              <a:spcPct val="90000"/>
            </a:lnSpc>
            <a:spcBef>
              <a:spcPct val="0"/>
            </a:spcBef>
            <a:spcAft>
              <a:spcPct val="35000"/>
            </a:spcAft>
          </a:pPr>
          <a:r>
            <a:rPr lang="en-US" altLang="zh-CN" sz="2000" kern="1200" dirty="0" smtClean="0"/>
            <a:t>template</a:t>
          </a:r>
          <a:endParaRPr lang="zh-CN" altLang="en-US" sz="2000" kern="1200" dirty="0"/>
        </a:p>
      </dsp:txBody>
      <dsp:txXfrm>
        <a:off x="5900473" y="3494046"/>
        <a:ext cx="1949047" cy="94511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2E7EE6B-4A12-4F43-9416-79A6886BD0A7}" type="datetimeFigureOut">
              <a:rPr kumimoji="1" lang="zh-CN" altLang="en-US" smtClean="0"/>
              <a:t>2018/8/28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30E91DD-7BD3-C34C-9BEF-C885EF1AC674}"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C2E7EE6B-4A12-4F43-9416-79A6886BD0A7}" type="datetimeFigureOut">
              <a:rPr kumimoji="1" lang="zh-CN" altLang="en-US" smtClean="0"/>
              <a:t>2018/8/28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30E91DD-7BD3-C34C-9BEF-C885EF1AC674}"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C2E7EE6B-4A12-4F43-9416-79A6886BD0A7}" type="datetimeFigureOut">
              <a:rPr kumimoji="1" lang="zh-CN" altLang="en-US" smtClean="0"/>
              <a:t>2018/8/28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30E91DD-7BD3-C34C-9BEF-C885EF1AC674}"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2E7EE6B-4A12-4F43-9416-79A6886BD0A7}" type="datetimeFigureOut">
              <a:rPr kumimoji="1" lang="zh-CN" altLang="en-US" smtClean="0"/>
              <a:t>2018/8/28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30E91DD-7BD3-C34C-9BEF-C885EF1AC674}"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C2E7EE6B-4A12-4F43-9416-79A6886BD0A7}" type="datetimeFigureOut">
              <a:rPr kumimoji="1" lang="zh-CN" altLang="en-US" smtClean="0"/>
              <a:t>2018/8/28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30E91DD-7BD3-C34C-9BEF-C885EF1AC674}"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C2E7EE6B-4A12-4F43-9416-79A6886BD0A7}" type="datetimeFigureOut">
              <a:rPr kumimoji="1" lang="zh-CN" altLang="en-US" smtClean="0"/>
              <a:t>2018/8/28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30E91DD-7BD3-C34C-9BEF-C885EF1AC674}"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C2E7EE6B-4A12-4F43-9416-79A6886BD0A7}" type="datetimeFigureOut">
              <a:rPr kumimoji="1" lang="zh-CN" altLang="en-US" smtClean="0"/>
              <a:t>2018/8/28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930E91DD-7BD3-C34C-9BEF-C885EF1AC674}"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p:cNvSpPr>
            <a:spLocks noGrp="1"/>
          </p:cNvSpPr>
          <p:nvPr>
            <p:ph type="dt" sz="half" idx="10"/>
          </p:nvPr>
        </p:nvSpPr>
        <p:spPr/>
        <p:txBody>
          <a:bodyPr/>
          <a:lstStyle/>
          <a:p>
            <a:fld id="{C2E7EE6B-4A12-4F43-9416-79A6886BD0A7}" type="datetimeFigureOut">
              <a:rPr kumimoji="1" lang="zh-CN" altLang="en-US" smtClean="0"/>
              <a:t>2018/8/28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930E91DD-7BD3-C34C-9BEF-C885EF1AC674}"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2E7EE6B-4A12-4F43-9416-79A6886BD0A7}" type="datetimeFigureOut">
              <a:rPr kumimoji="1" lang="zh-CN" altLang="en-US" smtClean="0"/>
              <a:t>2018/8/28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930E91DD-7BD3-C34C-9BEF-C885EF1AC674}"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2E7EE6B-4A12-4F43-9416-79A6886BD0A7}" type="datetimeFigureOut">
              <a:rPr kumimoji="1" lang="zh-CN" altLang="en-US" smtClean="0"/>
              <a:t>2018/8/28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930E91DD-7BD3-C34C-9BEF-C885EF1AC674}"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C2E7EE6B-4A12-4F43-9416-79A6886BD0A7}" type="datetimeFigureOut">
              <a:rPr kumimoji="1" lang="zh-CN" altLang="en-US" smtClean="0"/>
              <a:t>2018/8/28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930E91DD-7BD3-C34C-9BEF-C885EF1AC674}"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C2E7EE6B-4A12-4F43-9416-79A6886BD0A7}" type="datetimeFigureOut">
              <a:rPr kumimoji="1" lang="zh-CN" altLang="en-US" smtClean="0"/>
              <a:t>2018/8/28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30E91DD-7BD3-C34C-9BEF-C885EF1AC674}"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C2E7EE6B-4A12-4F43-9416-79A6886BD0A7}" type="datetimeFigureOut">
              <a:rPr kumimoji="1" lang="zh-CN" altLang="en-US" smtClean="0"/>
              <a:t>2018/8/28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930E91DD-7BD3-C34C-9BEF-C885EF1AC674}"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C2E7EE6B-4A12-4F43-9416-79A6886BD0A7}" type="datetimeFigureOut">
              <a:rPr kumimoji="1" lang="zh-CN" altLang="en-US" smtClean="0"/>
              <a:t>2018/8/28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30E91DD-7BD3-C34C-9BEF-C885EF1AC674}"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C2E7EE6B-4A12-4F43-9416-79A6886BD0A7}" type="datetimeFigureOut">
              <a:rPr kumimoji="1" lang="zh-CN" altLang="en-US" smtClean="0"/>
              <a:t>2018/8/28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30E91DD-7BD3-C34C-9BEF-C885EF1AC674}"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C2E7EE6B-4A12-4F43-9416-79A6886BD0A7}" type="datetimeFigureOut">
              <a:rPr kumimoji="1" lang="zh-CN" altLang="en-US" smtClean="0"/>
              <a:t>2018/8/28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930E91DD-7BD3-C34C-9BEF-C885EF1AC674}"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C2E7EE6B-4A12-4F43-9416-79A6886BD0A7}" type="datetimeFigureOut">
              <a:rPr kumimoji="1" lang="zh-CN" altLang="en-US" smtClean="0"/>
              <a:t>2018/8/28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930E91DD-7BD3-C34C-9BEF-C885EF1AC674}"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p:cNvSpPr>
            <a:spLocks noGrp="1"/>
          </p:cNvSpPr>
          <p:nvPr>
            <p:ph type="dt" sz="half" idx="10"/>
          </p:nvPr>
        </p:nvSpPr>
        <p:spPr/>
        <p:txBody>
          <a:bodyPr/>
          <a:lstStyle/>
          <a:p>
            <a:fld id="{C2E7EE6B-4A12-4F43-9416-79A6886BD0A7}" type="datetimeFigureOut">
              <a:rPr kumimoji="1" lang="zh-CN" altLang="en-US" smtClean="0"/>
              <a:t>2018/8/28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930E91DD-7BD3-C34C-9BEF-C885EF1AC674}"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2E7EE6B-4A12-4F43-9416-79A6886BD0A7}" type="datetimeFigureOut">
              <a:rPr kumimoji="1" lang="zh-CN" altLang="en-US" smtClean="0"/>
              <a:t>2018/8/28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930E91DD-7BD3-C34C-9BEF-C885EF1AC674}"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2E7EE6B-4A12-4F43-9416-79A6886BD0A7}" type="datetimeFigureOut">
              <a:rPr kumimoji="1" lang="zh-CN" altLang="en-US" smtClean="0"/>
              <a:t>2018/8/28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930E91DD-7BD3-C34C-9BEF-C885EF1AC674}"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C2E7EE6B-4A12-4F43-9416-79A6886BD0A7}" type="datetimeFigureOut">
              <a:rPr kumimoji="1" lang="zh-CN" altLang="en-US" smtClean="0"/>
              <a:t>2018/8/28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930E91DD-7BD3-C34C-9BEF-C885EF1AC674}"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C2E7EE6B-4A12-4F43-9416-79A6886BD0A7}" type="datetimeFigureOut">
              <a:rPr kumimoji="1" lang="zh-CN" altLang="en-US" smtClean="0"/>
              <a:t>2018/8/28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930E91DD-7BD3-C34C-9BEF-C885EF1AC674}"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E7EE6B-4A12-4F43-9416-79A6886BD0A7}" type="datetimeFigureOut">
              <a:rPr kumimoji="1" lang="zh-CN" altLang="en-US" smtClean="0"/>
              <a:t>2018/8/28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0E91DD-7BD3-C34C-9BEF-C885EF1AC674}"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E7EE6B-4A12-4F43-9416-79A6886BD0A7}" type="datetimeFigureOut">
              <a:rPr kumimoji="1" lang="zh-CN" altLang="en-US" smtClean="0"/>
              <a:t>2018/8/28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0E91DD-7BD3-C34C-9BEF-C885EF1AC674}"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12.xml"/><Relationship Id="rId7" Type="http://schemas.openxmlformats.org/officeDocument/2006/relationships/image" Target="../media/image18.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0"/>
            <a:ext cx="12192000" cy="6858000"/>
          </a:xfrm>
          <a:prstGeom prst="rect">
            <a:avLst/>
          </a:prstGeom>
        </p:spPr>
      </p:pic>
      <p:sp>
        <p:nvSpPr>
          <p:cNvPr id="2" name="文本框 1"/>
          <p:cNvSpPr txBox="1"/>
          <p:nvPr/>
        </p:nvSpPr>
        <p:spPr>
          <a:xfrm>
            <a:off x="1291588" y="3577221"/>
            <a:ext cx="7846143" cy="1323439"/>
          </a:xfrm>
          <a:prstGeom prst="rect">
            <a:avLst/>
          </a:prstGeom>
          <a:noFill/>
        </p:spPr>
        <p:txBody>
          <a:bodyPr wrap="square" rtlCol="0">
            <a:spAutoFit/>
          </a:bodyPr>
          <a:lstStyle/>
          <a:p>
            <a:pPr algn="ctr"/>
            <a:r>
              <a:rPr kumimoji="1" lang="en-US" altLang="zh-CN" sz="4000" dirty="0">
                <a:solidFill>
                  <a:schemeClr val="bg1"/>
                </a:solidFill>
                <a:latin typeface="微软雅黑" panose="020B0503020204020204" pitchFamily="34" charset="-122"/>
                <a:ea typeface="微软雅黑" panose="020B0503020204020204" pitchFamily="34" charset="-122"/>
              </a:rPr>
              <a:t>FDDC2018</a:t>
            </a:r>
            <a:r>
              <a:rPr kumimoji="1" lang="zh-CN" altLang="en-US" sz="4000" dirty="0">
                <a:solidFill>
                  <a:schemeClr val="bg1"/>
                </a:solidFill>
                <a:latin typeface="微软雅黑" panose="020B0503020204020204" pitchFamily="34" charset="-122"/>
                <a:ea typeface="微软雅黑" panose="020B0503020204020204" pitchFamily="34" charset="-122"/>
              </a:rPr>
              <a:t>金融算法挑战赛</a:t>
            </a:r>
            <a:r>
              <a:rPr kumimoji="1" lang="en-US" altLang="zh-CN" sz="4000" dirty="0">
                <a:solidFill>
                  <a:schemeClr val="bg1"/>
                </a:solidFill>
                <a:latin typeface="微软雅黑" panose="020B0503020204020204" pitchFamily="34" charset="-122"/>
                <a:ea typeface="微软雅黑" panose="020B0503020204020204" pitchFamily="34" charset="-122"/>
              </a:rPr>
              <a:t>02</a:t>
            </a:r>
            <a:r>
              <a:rPr kumimoji="1" lang="zh-CN" altLang="en-US" sz="4000" dirty="0" smtClean="0">
                <a:solidFill>
                  <a:schemeClr val="bg1"/>
                </a:solidFill>
                <a:latin typeface="微软雅黑" panose="020B0503020204020204" pitchFamily="34" charset="-122"/>
                <a:ea typeface="微软雅黑" panose="020B0503020204020204" pitchFamily="34" charset="-122"/>
              </a:rPr>
              <a:t>－</a:t>
            </a:r>
            <a:endParaRPr kumimoji="1" lang="en-US" altLang="zh-CN" sz="4000" dirty="0" smtClean="0">
              <a:solidFill>
                <a:schemeClr val="bg1"/>
              </a:solidFill>
              <a:latin typeface="微软雅黑" panose="020B0503020204020204" pitchFamily="34" charset="-122"/>
              <a:ea typeface="微软雅黑" panose="020B0503020204020204" pitchFamily="34" charset="-122"/>
            </a:endParaRPr>
          </a:p>
          <a:p>
            <a:pPr algn="ctr"/>
            <a:r>
              <a:rPr kumimoji="1" lang="en-US" altLang="zh-CN" sz="4000" dirty="0" smtClean="0">
                <a:solidFill>
                  <a:schemeClr val="bg1"/>
                </a:solidFill>
                <a:latin typeface="微软雅黑" panose="020B0503020204020204" pitchFamily="34" charset="-122"/>
                <a:ea typeface="微软雅黑" panose="020B0503020204020204" pitchFamily="34" charset="-122"/>
              </a:rPr>
              <a:t>A</a:t>
            </a:r>
            <a:r>
              <a:rPr kumimoji="1" lang="zh-CN" altLang="en-US" sz="4000" dirty="0">
                <a:solidFill>
                  <a:schemeClr val="bg1"/>
                </a:solidFill>
                <a:latin typeface="微软雅黑" panose="020B0503020204020204" pitchFamily="34" charset="-122"/>
                <a:ea typeface="微软雅黑" panose="020B0503020204020204" pitchFamily="34" charset="-122"/>
              </a:rPr>
              <a:t>股上市公司公告信息抽取</a:t>
            </a:r>
          </a:p>
        </p:txBody>
      </p:sp>
      <p:sp>
        <p:nvSpPr>
          <p:cNvPr id="4" name="文本框 3"/>
          <p:cNvSpPr txBox="1"/>
          <p:nvPr/>
        </p:nvSpPr>
        <p:spPr>
          <a:xfrm>
            <a:off x="1316046" y="4976860"/>
            <a:ext cx="7846143" cy="829945"/>
          </a:xfrm>
          <a:prstGeom prst="rect">
            <a:avLst/>
          </a:prstGeom>
          <a:noFill/>
        </p:spPr>
        <p:txBody>
          <a:bodyPr wrap="square" rtlCol="0">
            <a:spAutoFit/>
          </a:bodyPr>
          <a:lstStyle/>
          <a:p>
            <a:r>
              <a:rPr kumimoji="1" lang="zh-CN" altLang="en-US" sz="2400" dirty="0" smtClean="0">
                <a:solidFill>
                  <a:schemeClr val="bg1"/>
                </a:solidFill>
                <a:latin typeface="微软雅黑" panose="020B0503020204020204" pitchFamily="34" charset="-122"/>
                <a:ea typeface="微软雅黑" panose="020B0503020204020204" pitchFamily="34" charset="-122"/>
              </a:rPr>
              <a:t>队伍名称：智能</a:t>
            </a:r>
            <a:r>
              <a:rPr kumimoji="1" lang="en-US" altLang="zh-CN" sz="2400" dirty="0" smtClean="0">
                <a:solidFill>
                  <a:schemeClr val="bg1"/>
                </a:solidFill>
                <a:latin typeface="微软雅黑" panose="020B0503020204020204" pitchFamily="34" charset="-122"/>
                <a:ea typeface="微软雅黑" panose="020B0503020204020204" pitchFamily="34" charset="-122"/>
              </a:rPr>
              <a:t>ABC</a:t>
            </a:r>
          </a:p>
          <a:p>
            <a:r>
              <a:rPr kumimoji="1" lang="zh-CN" altLang="en-US" sz="2400" dirty="0" smtClean="0">
                <a:solidFill>
                  <a:schemeClr val="bg1"/>
                </a:solidFill>
                <a:latin typeface="微软雅黑" panose="020B0503020204020204" pitchFamily="34" charset="-122"/>
                <a:ea typeface="微软雅黑" panose="020B0503020204020204" pitchFamily="34" charset="-122"/>
              </a:rPr>
              <a:t>队伍背景：</a:t>
            </a:r>
            <a:r>
              <a:rPr kumimoji="1" lang="en-US" altLang="zh-CN" sz="2400" dirty="0" smtClean="0">
                <a:solidFill>
                  <a:schemeClr val="bg1"/>
                </a:solidFill>
                <a:latin typeface="微软雅黑" panose="020B0503020204020204" pitchFamily="34" charset="-122"/>
                <a:ea typeface="微软雅黑" panose="020B0503020204020204" pitchFamily="34" charset="-122"/>
              </a:rPr>
              <a:t>AI</a:t>
            </a:r>
            <a:r>
              <a:rPr kumimoji="1" lang="zh-CN" altLang="en-US" sz="2400" dirty="0" smtClean="0">
                <a:solidFill>
                  <a:schemeClr val="bg1"/>
                </a:solidFill>
                <a:latin typeface="微软雅黑" panose="020B0503020204020204" pitchFamily="34" charset="-122"/>
                <a:ea typeface="微软雅黑" panose="020B0503020204020204" pitchFamily="34" charset="-122"/>
              </a:rPr>
              <a:t>爱好者</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t="13018" b="19291"/>
          <a:stretch>
            <a:fillRect/>
          </a:stretch>
        </p:blipFill>
        <p:spPr>
          <a:xfrm>
            <a:off x="0" y="0"/>
            <a:ext cx="12192000" cy="1033670"/>
          </a:xfrm>
          <a:prstGeom prst="rect">
            <a:avLst/>
          </a:prstGeom>
        </p:spPr>
      </p:pic>
      <p:sp>
        <p:nvSpPr>
          <p:cNvPr id="3" name="文本框 2"/>
          <p:cNvSpPr txBox="1"/>
          <p:nvPr/>
        </p:nvSpPr>
        <p:spPr>
          <a:xfrm>
            <a:off x="2060515" y="1291221"/>
            <a:ext cx="7846143" cy="523220"/>
          </a:xfrm>
          <a:prstGeom prst="rect">
            <a:avLst/>
          </a:prstGeom>
          <a:noFill/>
        </p:spPr>
        <p:txBody>
          <a:bodyPr wrap="square" rtlCol="0">
            <a:spAutoFit/>
          </a:bodyPr>
          <a:lstStyle/>
          <a:p>
            <a:pPr algn="ctr"/>
            <a:r>
              <a:rPr kumimoji="1" lang="zh-CN" altLang="en-US" sz="2800" dirty="0" smtClean="0">
                <a:latin typeface="微软雅黑" panose="020B0503020204020204" pitchFamily="34" charset="-122"/>
                <a:ea typeface="微软雅黑" panose="020B0503020204020204" pitchFamily="34" charset="-122"/>
              </a:rPr>
              <a:t>主体模型</a:t>
            </a:r>
            <a:endParaRPr kumimoji="1" lang="zh-CN" altLang="en-US" sz="2800" dirty="0">
              <a:latin typeface="微软雅黑" panose="020B0503020204020204" pitchFamily="34" charset="-122"/>
              <a:ea typeface="微软雅黑" panose="020B0503020204020204" pitchFamily="34" charset="-122"/>
            </a:endParaRPr>
          </a:p>
        </p:txBody>
      </p:sp>
      <p:graphicFrame>
        <p:nvGraphicFramePr>
          <p:cNvPr id="19" name="图示 18"/>
          <p:cNvGraphicFramePr/>
          <p:nvPr/>
        </p:nvGraphicFramePr>
        <p:xfrm>
          <a:off x="1531770" y="2313432"/>
          <a:ext cx="8128000" cy="4469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5"/>
          <a:srcRect t="13018" b="19291"/>
          <a:stretch>
            <a:fillRect/>
          </a:stretch>
        </p:blipFill>
        <p:spPr>
          <a:xfrm>
            <a:off x="0" y="0"/>
            <a:ext cx="12192000" cy="1033670"/>
          </a:xfrm>
          <a:prstGeom prst="rect">
            <a:avLst/>
          </a:prstGeom>
        </p:spPr>
      </p:pic>
      <p:sp>
        <p:nvSpPr>
          <p:cNvPr id="3" name="文本框 2"/>
          <p:cNvSpPr txBox="1"/>
          <p:nvPr/>
        </p:nvSpPr>
        <p:spPr>
          <a:xfrm>
            <a:off x="2060515" y="1291221"/>
            <a:ext cx="7846143" cy="523220"/>
          </a:xfrm>
          <a:prstGeom prst="rect">
            <a:avLst/>
          </a:prstGeom>
          <a:noFill/>
        </p:spPr>
        <p:txBody>
          <a:bodyPr wrap="square" rtlCol="0">
            <a:spAutoFit/>
          </a:bodyPr>
          <a:lstStyle/>
          <a:p>
            <a:pPr algn="ctr"/>
            <a:r>
              <a:rPr kumimoji="1" lang="zh-CN" altLang="en-US" sz="2800" dirty="0" smtClean="0">
                <a:latin typeface="微软雅黑" panose="020B0503020204020204" pitchFamily="34" charset="-122"/>
                <a:ea typeface="微软雅黑" panose="020B0503020204020204" pitchFamily="34" charset="-122"/>
              </a:rPr>
              <a:t>主体模型</a:t>
            </a:r>
            <a:r>
              <a:rPr kumimoji="1" lang="en-US" altLang="zh-CN" sz="2800" dirty="0" smtClean="0">
                <a:latin typeface="微软雅黑" panose="020B0503020204020204" pitchFamily="34" charset="-122"/>
                <a:ea typeface="微软雅黑" panose="020B0503020204020204" pitchFamily="34" charset="-122"/>
              </a:rPr>
              <a:t>-</a:t>
            </a:r>
            <a:r>
              <a:rPr kumimoji="1" lang="zh-CN" altLang="en-US" sz="2800" dirty="0" smtClean="0">
                <a:latin typeface="微软雅黑" panose="020B0503020204020204" pitchFamily="34" charset="-122"/>
                <a:ea typeface="微软雅黑" panose="020B0503020204020204" pitchFamily="34" charset="-122"/>
              </a:rPr>
              <a:t>表格抽取</a:t>
            </a:r>
            <a:endParaRPr kumimoji="1" lang="zh-CN" altLang="en-US" sz="2800" dirty="0">
              <a:latin typeface="微软雅黑" panose="020B0503020204020204" pitchFamily="34" charset="-122"/>
              <a:ea typeface="微软雅黑" panose="020B0503020204020204" pitchFamily="34" charset="-122"/>
            </a:endParaRPr>
          </a:p>
        </p:txBody>
      </p:sp>
      <p:sp>
        <p:nvSpPr>
          <p:cNvPr id="5" name="文本框 6"/>
          <p:cNvSpPr txBox="1">
            <a:spLocks noChangeArrowheads="1"/>
          </p:cNvSpPr>
          <p:nvPr/>
        </p:nvSpPr>
        <p:spPr bwMode="auto">
          <a:xfrm>
            <a:off x="1448977" y="2331797"/>
            <a:ext cx="5189567" cy="535048"/>
          </a:xfrm>
          <a:prstGeom prst="rect">
            <a:avLst/>
          </a:prstGeom>
          <a:no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8565">
              <a:lnSpc>
                <a:spcPct val="140000"/>
              </a:lnSpc>
              <a:spcBef>
                <a:spcPct val="0"/>
              </a:spcBef>
              <a:spcAft>
                <a:spcPct val="0"/>
              </a:spcAft>
              <a:defRPr/>
            </a:pPr>
            <a:r>
              <a:rPr lang="zh-CN" altLang="en-US" b="1" noProof="1" smtClean="0">
                <a:solidFill>
                  <a:srgbClr val="006DB8"/>
                </a:solidFill>
                <a:latin typeface="微软雅黑" panose="020B0503020204020204" pitchFamily="34" charset="-122"/>
                <a:ea typeface="微软雅黑" panose="020B0503020204020204" pitchFamily="34" charset="-122"/>
              </a:rPr>
              <a:t>通过训练数据获取待抽取数据表的所</a:t>
            </a:r>
            <a:endParaRPr lang="en-US" altLang="zh-CN" b="1" noProof="1" smtClean="0">
              <a:solidFill>
                <a:srgbClr val="006DB8"/>
              </a:solidFill>
              <a:latin typeface="微软雅黑" panose="020B0503020204020204" pitchFamily="34" charset="-122"/>
              <a:ea typeface="微软雅黑" panose="020B0503020204020204" pitchFamily="34" charset="-122"/>
            </a:endParaRPr>
          </a:p>
          <a:p>
            <a:pPr defTabSz="1218565">
              <a:lnSpc>
                <a:spcPct val="140000"/>
              </a:lnSpc>
              <a:spcBef>
                <a:spcPct val="0"/>
              </a:spcBef>
              <a:spcAft>
                <a:spcPct val="0"/>
              </a:spcAft>
              <a:defRPr/>
            </a:pPr>
            <a:r>
              <a:rPr lang="zh-CN" altLang="en-US" b="1" noProof="1" smtClean="0">
                <a:solidFill>
                  <a:srgbClr val="006DB8"/>
                </a:solidFill>
                <a:latin typeface="微软雅黑" panose="020B0503020204020204" pitchFamily="34" charset="-122"/>
                <a:ea typeface="微软雅黑" panose="020B0503020204020204" pitchFamily="34" charset="-122"/>
              </a:rPr>
              <a:t>有列名表述方式</a:t>
            </a:r>
            <a:endParaRPr lang="zh-CN" altLang="en-US" b="1" noProof="1">
              <a:solidFill>
                <a:srgbClr val="006DB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5718410" y="2108548"/>
          <a:ext cx="3905504" cy="1097280"/>
        </p:xfrm>
        <a:graphic>
          <a:graphicData uri="http://schemas.openxmlformats.org/drawingml/2006/table">
            <a:tbl>
              <a:tblPr firstRow="1" bandRow="1">
                <a:tableStyleId>{5C22544A-7EE6-4342-B048-85BDC9FD1C3A}</a:tableStyleId>
              </a:tblPr>
              <a:tblGrid>
                <a:gridCol w="1952752"/>
                <a:gridCol w="1952752"/>
              </a:tblGrid>
              <a:tr h="0">
                <a:tc>
                  <a:txBody>
                    <a:bodyPr/>
                    <a:lstStyle/>
                    <a:p>
                      <a:pPr algn="ctr"/>
                      <a:r>
                        <a:rPr lang="en-US" altLang="zh-CN" dirty="0" smtClean="0"/>
                        <a:t>name</a:t>
                      </a:r>
                      <a:endParaRPr lang="zh-CN" altLang="en-US" dirty="0"/>
                    </a:p>
                  </a:txBody>
                  <a:tcPr/>
                </a:tc>
                <a:tc>
                  <a:txBody>
                    <a:bodyPr/>
                    <a:lstStyle/>
                    <a:p>
                      <a:pPr algn="ctr"/>
                      <a:r>
                        <a:rPr lang="en-US" altLang="zh-CN" dirty="0" smtClean="0"/>
                        <a:t>date</a:t>
                      </a:r>
                      <a:endParaRPr lang="zh-CN" altLang="en-US" dirty="0"/>
                    </a:p>
                  </a:txBody>
                  <a:tcPr/>
                </a:tc>
              </a:tr>
              <a:tr h="234131">
                <a:tc>
                  <a:txBody>
                    <a:bodyPr/>
                    <a:lstStyle/>
                    <a:p>
                      <a:pPr algn="ctr"/>
                      <a:r>
                        <a:rPr lang="zh-CN" altLang="en-US" dirty="0" smtClean="0"/>
                        <a:t>股东名称</a:t>
                      </a:r>
                      <a:endParaRPr lang="zh-CN" altLang="en-US" dirty="0"/>
                    </a:p>
                  </a:txBody>
                  <a:tcPr/>
                </a:tc>
                <a:tc>
                  <a:txBody>
                    <a:bodyPr/>
                    <a:lstStyle/>
                    <a:p>
                      <a:pPr algn="ctr"/>
                      <a:r>
                        <a:rPr lang="zh-CN" altLang="en-US" dirty="0" smtClean="0"/>
                        <a:t>减持日期</a:t>
                      </a:r>
                      <a:endParaRPr lang="zh-CN" altLang="en-US" dirty="0"/>
                    </a:p>
                  </a:txBody>
                  <a:tcPr/>
                </a:tc>
              </a:tr>
              <a:tr h="234131">
                <a:tc>
                  <a:txBody>
                    <a:bodyPr/>
                    <a:lstStyle/>
                    <a:p>
                      <a:pPr algn="ctr"/>
                      <a:r>
                        <a:rPr lang="zh-CN" altLang="en-US" dirty="0" smtClean="0"/>
                        <a:t>股东全称</a:t>
                      </a:r>
                      <a:endParaRPr lang="zh-CN" altLang="en-US" dirty="0"/>
                    </a:p>
                  </a:txBody>
                  <a:tcPr/>
                </a:tc>
                <a:tc>
                  <a:txBody>
                    <a:bodyPr/>
                    <a:lstStyle/>
                    <a:p>
                      <a:pPr algn="ctr"/>
                      <a:r>
                        <a:rPr lang="zh-CN" altLang="en-US" dirty="0" smtClean="0"/>
                        <a:t>减持期间</a:t>
                      </a:r>
                      <a:endParaRPr lang="zh-CN" altLang="en-US" dirty="0"/>
                    </a:p>
                  </a:txBody>
                  <a:tcPr/>
                </a:tc>
              </a:tr>
            </a:tbl>
          </a:graphicData>
        </a:graphic>
      </p:graphicFrame>
      <p:sp>
        <p:nvSpPr>
          <p:cNvPr id="23" name="文本框 43"/>
          <p:cNvSpPr txBox="1">
            <a:spLocks noChangeArrowheads="1"/>
          </p:cNvSpPr>
          <p:nvPr/>
        </p:nvSpPr>
        <p:spPr bwMode="auto">
          <a:xfrm>
            <a:off x="1448977" y="4130431"/>
            <a:ext cx="3817967" cy="533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幼圆" panose="02010509060101010101" pitchFamily="49" charset="-122"/>
              </a:defRPr>
            </a:lvl1pPr>
            <a:lvl2pPr marL="742950" indent="-285750">
              <a:defRPr>
                <a:solidFill>
                  <a:schemeClr val="tx1"/>
                </a:solidFill>
                <a:latin typeface="Calibri" panose="020F0502020204030204" pitchFamily="34" charset="0"/>
                <a:ea typeface="幼圆" panose="02010509060101010101" pitchFamily="49" charset="-122"/>
              </a:defRPr>
            </a:lvl2pPr>
            <a:lvl3pPr marL="1143000" indent="-228600">
              <a:defRPr>
                <a:solidFill>
                  <a:schemeClr val="tx1"/>
                </a:solidFill>
                <a:latin typeface="Calibri" panose="020F0502020204030204" pitchFamily="34" charset="0"/>
                <a:ea typeface="幼圆" panose="02010509060101010101" pitchFamily="49" charset="-122"/>
              </a:defRPr>
            </a:lvl3pPr>
            <a:lvl4pPr marL="1600200" indent="-228600">
              <a:defRPr>
                <a:solidFill>
                  <a:schemeClr val="tx1"/>
                </a:solidFill>
                <a:latin typeface="Calibri" panose="020F0502020204030204" pitchFamily="34" charset="0"/>
                <a:ea typeface="幼圆" panose="02010509060101010101" pitchFamily="49" charset="-122"/>
              </a:defRPr>
            </a:lvl4pPr>
            <a:lvl5pPr marL="2057400" indent="-228600">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幼圆" panose="02010509060101010101" pitchFamily="49" charset="-122"/>
              </a:defRPr>
            </a:lvl9pPr>
          </a:lstStyle>
          <a:p>
            <a:pPr defTabSz="1218565">
              <a:lnSpc>
                <a:spcPct val="140000"/>
              </a:lnSpc>
              <a:spcBef>
                <a:spcPct val="0"/>
              </a:spcBef>
              <a:spcAft>
                <a:spcPct val="0"/>
              </a:spcAft>
              <a:defRPr/>
            </a:pPr>
            <a:r>
              <a:rPr lang="zh-CN" altLang="en-US" b="1" noProof="1" smtClean="0">
                <a:solidFill>
                  <a:srgbClr val="006DB8"/>
                </a:solidFill>
                <a:latin typeface="微软雅黑" panose="020B0503020204020204" pitchFamily="34" charset="-122"/>
                <a:ea typeface="微软雅黑" panose="020B0503020204020204" pitchFamily="34" charset="-122"/>
              </a:rPr>
              <a:t>通过匹配列名获取待抽取表，如当列名匹配数大于等于</a:t>
            </a:r>
            <a:r>
              <a:rPr lang="en-US" altLang="zh-CN" b="1" noProof="1" smtClean="0">
                <a:solidFill>
                  <a:srgbClr val="006DB8"/>
                </a:solidFill>
                <a:latin typeface="微软雅黑" panose="020B0503020204020204" pitchFamily="34" charset="-122"/>
                <a:ea typeface="微软雅黑" panose="020B0503020204020204" pitchFamily="34" charset="-122"/>
              </a:rPr>
              <a:t>3</a:t>
            </a:r>
            <a:r>
              <a:rPr lang="zh-CN" altLang="en-US" b="1" noProof="1" smtClean="0">
                <a:solidFill>
                  <a:srgbClr val="006DB8"/>
                </a:solidFill>
                <a:latin typeface="微软雅黑" panose="020B0503020204020204" pitchFamily="34" charset="-122"/>
                <a:ea typeface="微软雅黑" panose="020B0503020204020204" pitchFamily="34" charset="-122"/>
              </a:rPr>
              <a:t>时即判断为目标表</a:t>
            </a:r>
            <a:endParaRPr lang="zh-CN" altLang="en-US" b="1" noProof="1">
              <a:solidFill>
                <a:srgbClr val="006DB8"/>
              </a:solidFill>
              <a:latin typeface="微软雅黑" panose="020B0503020204020204" pitchFamily="34" charset="-122"/>
              <a:ea typeface="微软雅黑" panose="020B0503020204020204" pitchFamily="34" charset="-122"/>
            </a:endParaRPr>
          </a:p>
        </p:txBody>
      </p:sp>
      <p:sp>
        <p:nvSpPr>
          <p:cNvPr id="45" name="文本框 48"/>
          <p:cNvSpPr txBox="1">
            <a:spLocks noChangeArrowheads="1"/>
          </p:cNvSpPr>
          <p:nvPr/>
        </p:nvSpPr>
        <p:spPr bwMode="auto">
          <a:xfrm>
            <a:off x="1448977" y="5454995"/>
            <a:ext cx="2983412" cy="533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幼圆" panose="02010509060101010101" pitchFamily="49" charset="-122"/>
              </a:defRPr>
            </a:lvl1pPr>
            <a:lvl2pPr marL="742950" indent="-285750">
              <a:defRPr>
                <a:solidFill>
                  <a:schemeClr val="tx1"/>
                </a:solidFill>
                <a:latin typeface="Calibri" panose="020F0502020204030204" pitchFamily="34" charset="0"/>
                <a:ea typeface="幼圆" panose="02010509060101010101" pitchFamily="49" charset="-122"/>
              </a:defRPr>
            </a:lvl2pPr>
            <a:lvl3pPr marL="1143000" indent="-228600">
              <a:defRPr>
                <a:solidFill>
                  <a:schemeClr val="tx1"/>
                </a:solidFill>
                <a:latin typeface="Calibri" panose="020F0502020204030204" pitchFamily="34" charset="0"/>
                <a:ea typeface="幼圆" panose="02010509060101010101" pitchFamily="49" charset="-122"/>
              </a:defRPr>
            </a:lvl3pPr>
            <a:lvl4pPr marL="1600200" indent="-228600">
              <a:defRPr>
                <a:solidFill>
                  <a:schemeClr val="tx1"/>
                </a:solidFill>
                <a:latin typeface="Calibri" panose="020F0502020204030204" pitchFamily="34" charset="0"/>
                <a:ea typeface="幼圆" panose="02010509060101010101" pitchFamily="49" charset="-122"/>
              </a:defRPr>
            </a:lvl4pPr>
            <a:lvl5pPr marL="2057400" indent="-228600">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幼圆" panose="02010509060101010101" pitchFamily="49" charset="-122"/>
              </a:defRPr>
            </a:lvl9pPr>
          </a:lstStyle>
          <a:p>
            <a:pPr defTabSz="1218565">
              <a:lnSpc>
                <a:spcPct val="140000"/>
              </a:lnSpc>
              <a:spcBef>
                <a:spcPct val="0"/>
              </a:spcBef>
              <a:spcAft>
                <a:spcPct val="0"/>
              </a:spcAft>
              <a:defRPr/>
            </a:pPr>
            <a:endParaRPr lang="zh-CN" altLang="en-US" b="1" noProof="1">
              <a:solidFill>
                <a:srgbClr val="006DB8"/>
              </a:solidFill>
              <a:latin typeface="微软雅黑" panose="020B0503020204020204" pitchFamily="34" charset="-122"/>
              <a:ea typeface="微软雅黑" panose="020B0503020204020204" pitchFamily="34" charset="-122"/>
            </a:endParaRPr>
          </a:p>
        </p:txBody>
      </p:sp>
      <p:sp>
        <p:nvSpPr>
          <p:cNvPr id="49" name="文本框 112"/>
          <p:cNvSpPr txBox="1">
            <a:spLocks noChangeArrowheads="1"/>
          </p:cNvSpPr>
          <p:nvPr/>
        </p:nvSpPr>
        <p:spPr bwMode="auto">
          <a:xfrm>
            <a:off x="1448976" y="5817997"/>
            <a:ext cx="3817967" cy="533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幼圆" panose="02010509060101010101" pitchFamily="49" charset="-122"/>
              </a:defRPr>
            </a:lvl1pPr>
            <a:lvl2pPr marL="742950" indent="-285750">
              <a:defRPr>
                <a:solidFill>
                  <a:schemeClr val="tx1"/>
                </a:solidFill>
                <a:latin typeface="Calibri" panose="020F0502020204030204" pitchFamily="34" charset="0"/>
                <a:ea typeface="幼圆" panose="02010509060101010101" pitchFamily="49" charset="-122"/>
              </a:defRPr>
            </a:lvl2pPr>
            <a:lvl3pPr marL="1143000" indent="-228600">
              <a:defRPr>
                <a:solidFill>
                  <a:schemeClr val="tx1"/>
                </a:solidFill>
                <a:latin typeface="Calibri" panose="020F0502020204030204" pitchFamily="34" charset="0"/>
                <a:ea typeface="幼圆" panose="02010509060101010101" pitchFamily="49" charset="-122"/>
              </a:defRPr>
            </a:lvl3pPr>
            <a:lvl4pPr marL="1600200" indent="-228600">
              <a:defRPr>
                <a:solidFill>
                  <a:schemeClr val="tx1"/>
                </a:solidFill>
                <a:latin typeface="Calibri" panose="020F0502020204030204" pitchFamily="34" charset="0"/>
                <a:ea typeface="幼圆" panose="02010509060101010101" pitchFamily="49" charset="-122"/>
              </a:defRPr>
            </a:lvl4pPr>
            <a:lvl5pPr marL="2057400" indent="-228600">
              <a:defRPr>
                <a:solidFill>
                  <a:schemeClr val="tx1"/>
                </a:solidFill>
                <a:latin typeface="Calibri" panose="020F050202020403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幼圆" panose="02010509060101010101" pitchFamily="49" charset="-122"/>
              </a:defRPr>
            </a:lvl9pPr>
          </a:lstStyle>
          <a:p>
            <a:pPr defTabSz="1218565">
              <a:lnSpc>
                <a:spcPct val="140000"/>
              </a:lnSpc>
              <a:spcBef>
                <a:spcPct val="0"/>
              </a:spcBef>
              <a:spcAft>
                <a:spcPct val="0"/>
              </a:spcAft>
              <a:defRPr/>
            </a:pPr>
            <a:r>
              <a:rPr lang="zh-CN" altLang="en-US" b="1" noProof="1" smtClean="0">
                <a:solidFill>
                  <a:srgbClr val="006DB8"/>
                </a:solidFill>
                <a:latin typeface="微软雅黑" panose="020B0503020204020204" pitchFamily="34" charset="-122"/>
                <a:ea typeface="微软雅黑" panose="020B0503020204020204" pitchFamily="34" charset="-122"/>
              </a:rPr>
              <a:t>通过正则表达式抽取表内容</a:t>
            </a:r>
            <a:endParaRPr lang="en-US" altLang="zh-CN" b="1" noProof="1" smtClean="0">
              <a:solidFill>
                <a:srgbClr val="006DB8"/>
              </a:solidFill>
              <a:latin typeface="微软雅黑" panose="020B0503020204020204" pitchFamily="34" charset="-122"/>
              <a:ea typeface="微软雅黑" panose="020B0503020204020204" pitchFamily="34" charset="-122"/>
            </a:endParaRPr>
          </a:p>
          <a:p>
            <a:pPr defTabSz="1218565">
              <a:lnSpc>
                <a:spcPct val="140000"/>
              </a:lnSpc>
              <a:spcBef>
                <a:spcPct val="0"/>
              </a:spcBef>
              <a:spcAft>
                <a:spcPct val="0"/>
              </a:spcAft>
              <a:defRPr/>
            </a:pPr>
            <a:r>
              <a:rPr lang="zh-CN" altLang="en-US" b="1" noProof="1" smtClean="0">
                <a:solidFill>
                  <a:srgbClr val="006DB8"/>
                </a:solidFill>
                <a:latin typeface="微软雅黑" panose="020B0503020204020204" pitchFamily="34" charset="-122"/>
                <a:ea typeface="微软雅黑" panose="020B0503020204020204" pitchFamily="34" charset="-122"/>
              </a:rPr>
              <a:t>只抽取表格在初赛得分为</a:t>
            </a:r>
            <a:r>
              <a:rPr lang="en-US" altLang="zh-CN" b="1" noProof="1" smtClean="0">
                <a:solidFill>
                  <a:srgbClr val="006DB8"/>
                </a:solidFill>
                <a:latin typeface="微软雅黑" panose="020B0503020204020204" pitchFamily="34" charset="-122"/>
                <a:ea typeface="微软雅黑" panose="020B0503020204020204" pitchFamily="34" charset="-122"/>
              </a:rPr>
              <a:t>0.3</a:t>
            </a:r>
            <a:r>
              <a:rPr lang="en-US" altLang="zh-CN" b="1" noProof="1">
                <a:solidFill>
                  <a:srgbClr val="006DB8"/>
                </a:solidFill>
                <a:latin typeface="微软雅黑" panose="020B0503020204020204" pitchFamily="34" charset="-122"/>
                <a:ea typeface="微软雅黑" panose="020B0503020204020204" pitchFamily="34" charset="-122"/>
              </a:rPr>
              <a:t>+</a:t>
            </a:r>
            <a:endParaRPr lang="zh-CN" altLang="en-US" b="1" noProof="1">
              <a:solidFill>
                <a:srgbClr val="006DB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6"/>
          <a:stretch>
            <a:fillRect/>
          </a:stretch>
        </p:blipFill>
        <p:spPr>
          <a:xfrm>
            <a:off x="5592923" y="3544810"/>
            <a:ext cx="4296167" cy="893375"/>
          </a:xfrm>
          <a:prstGeom prst="rect">
            <a:avLst/>
          </a:prstGeom>
        </p:spPr>
      </p:pic>
      <p:pic>
        <p:nvPicPr>
          <p:cNvPr id="52" name="图片 51"/>
          <p:cNvPicPr>
            <a:picLocks noChangeAspect="1"/>
          </p:cNvPicPr>
          <p:nvPr/>
        </p:nvPicPr>
        <p:blipFill>
          <a:blip r:embed="rId7"/>
          <a:stretch>
            <a:fillRect/>
          </a:stretch>
        </p:blipFill>
        <p:spPr>
          <a:xfrm>
            <a:off x="10282834" y="3811349"/>
            <a:ext cx="499465" cy="443435"/>
          </a:xfrm>
          <a:prstGeom prst="rect">
            <a:avLst/>
          </a:prstGeom>
        </p:spPr>
      </p:pic>
      <p:pic>
        <p:nvPicPr>
          <p:cNvPr id="53" name="图片 52"/>
          <p:cNvPicPr>
            <a:picLocks noChangeAspect="1"/>
          </p:cNvPicPr>
          <p:nvPr/>
        </p:nvPicPr>
        <p:blipFill>
          <a:blip r:embed="rId8"/>
          <a:stretch>
            <a:fillRect/>
          </a:stretch>
        </p:blipFill>
        <p:spPr>
          <a:xfrm>
            <a:off x="10323397" y="4730512"/>
            <a:ext cx="418338" cy="370800"/>
          </a:xfrm>
          <a:prstGeom prst="rect">
            <a:avLst/>
          </a:prstGeom>
        </p:spPr>
      </p:pic>
      <p:pic>
        <p:nvPicPr>
          <p:cNvPr id="55" name="图片 54"/>
          <p:cNvPicPr>
            <a:picLocks noChangeAspect="1"/>
          </p:cNvPicPr>
          <p:nvPr/>
        </p:nvPicPr>
        <p:blipFill>
          <a:blip r:embed="rId9"/>
          <a:stretch>
            <a:fillRect/>
          </a:stretch>
        </p:blipFill>
        <p:spPr>
          <a:xfrm>
            <a:off x="5647163" y="4459655"/>
            <a:ext cx="4216527" cy="853009"/>
          </a:xfrm>
          <a:prstGeom prst="rect">
            <a:avLst/>
          </a:prstGeom>
        </p:spPr>
      </p:pic>
      <p:sp>
        <p:nvSpPr>
          <p:cNvPr id="57" name="文本框 56"/>
          <p:cNvSpPr txBox="1"/>
          <p:nvPr/>
        </p:nvSpPr>
        <p:spPr>
          <a:xfrm>
            <a:off x="5526386" y="5632704"/>
            <a:ext cx="2666638" cy="923330"/>
          </a:xfrm>
          <a:prstGeom prst="rect">
            <a:avLst/>
          </a:prstGeom>
          <a:noFill/>
        </p:spPr>
        <p:txBody>
          <a:bodyPr wrap="square" rtlCol="0">
            <a:spAutoFit/>
          </a:bodyPr>
          <a:lstStyle/>
          <a:p>
            <a:r>
              <a:rPr lang="en-US" altLang="zh-CN" dirty="0" smtClean="0"/>
              <a:t>ABC</a:t>
            </a:r>
            <a:r>
              <a:rPr lang="zh-CN" altLang="en-US" dirty="0" smtClean="0"/>
              <a:t>公司</a:t>
            </a:r>
            <a:endParaRPr lang="en-US" altLang="zh-CN" dirty="0" smtClean="0"/>
          </a:p>
          <a:p>
            <a:r>
              <a:rPr lang="en-US" altLang="zh-CN" dirty="0" smtClean="0"/>
              <a:t>2018~08~28/2018.08.28</a:t>
            </a:r>
          </a:p>
          <a:p>
            <a:r>
              <a:rPr lang="en-US" altLang="zh-CN" dirty="0" smtClean="0"/>
              <a:t>1,234.56</a:t>
            </a:r>
            <a:r>
              <a:rPr lang="zh-CN" altLang="en-US" dirty="0" smtClean="0"/>
              <a:t>元</a:t>
            </a:r>
            <a:endParaRPr lang="zh-CN" altLang="en-US" dirty="0"/>
          </a:p>
        </p:txBody>
      </p:sp>
      <p:sp>
        <p:nvSpPr>
          <p:cNvPr id="58" name="右箭头 57"/>
          <p:cNvSpPr/>
          <p:nvPr/>
        </p:nvSpPr>
        <p:spPr>
          <a:xfrm>
            <a:off x="8275320" y="5988152"/>
            <a:ext cx="576072" cy="293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9107424" y="5673375"/>
            <a:ext cx="2148840" cy="923330"/>
          </a:xfrm>
          <a:prstGeom prst="rect">
            <a:avLst/>
          </a:prstGeom>
          <a:noFill/>
        </p:spPr>
        <p:txBody>
          <a:bodyPr wrap="square" rtlCol="0">
            <a:spAutoFit/>
          </a:bodyPr>
          <a:lstStyle/>
          <a:p>
            <a:r>
              <a:rPr lang="en-US" altLang="zh-CN" dirty="0" smtClean="0"/>
              <a:t>ABC</a:t>
            </a:r>
            <a:r>
              <a:rPr lang="zh-CN" altLang="en-US" dirty="0" smtClean="0"/>
              <a:t>公司</a:t>
            </a:r>
            <a:endParaRPr lang="en-US" altLang="zh-CN" dirty="0" smtClean="0"/>
          </a:p>
          <a:p>
            <a:r>
              <a:rPr lang="en-US" altLang="zh-CN" dirty="0" smtClean="0"/>
              <a:t>2018-08-28</a:t>
            </a:r>
          </a:p>
          <a:p>
            <a:r>
              <a:rPr lang="en-US" altLang="zh-CN" dirty="0" smtClean="0"/>
              <a:t>1234.56</a:t>
            </a:r>
            <a:r>
              <a:rPr lang="zh-CN" altLang="en-US" dirty="0" smtClean="0"/>
              <a:t>元</a:t>
            </a:r>
            <a:endParaRPr lang="zh-CN" altLang="en-US" dirty="0"/>
          </a:p>
        </p:txBody>
      </p:sp>
      <p:sp>
        <p:nvSpPr>
          <p:cNvPr id="31" name="MH_Other_5"/>
          <p:cNvSpPr>
            <a:spLocks noChangeArrowheads="1"/>
          </p:cNvSpPr>
          <p:nvPr>
            <p:custDataLst>
              <p:tags r:id="rId1"/>
            </p:custDataLst>
          </p:nvPr>
        </p:nvSpPr>
        <p:spPr bwMode="auto">
          <a:xfrm>
            <a:off x="965937" y="2483008"/>
            <a:ext cx="236624" cy="238190"/>
          </a:xfrm>
          <a:prstGeom prst="ellipse">
            <a:avLst/>
          </a:prstGeom>
          <a:solidFill>
            <a:schemeClr val="accent2"/>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350">
              <a:solidFill>
                <a:srgbClr val="20517C"/>
              </a:solidFill>
              <a:latin typeface="华文细黑" panose="02010600040101010101" charset="-122"/>
              <a:ea typeface="华文细黑" panose="02010600040101010101" charset="-122"/>
            </a:endParaRPr>
          </a:p>
        </p:txBody>
      </p:sp>
      <p:sp>
        <p:nvSpPr>
          <p:cNvPr id="32" name="MH_Other_5"/>
          <p:cNvSpPr>
            <a:spLocks noChangeArrowheads="1"/>
          </p:cNvSpPr>
          <p:nvPr>
            <p:custDataLst>
              <p:tags r:id="rId2"/>
            </p:custDataLst>
          </p:nvPr>
        </p:nvSpPr>
        <p:spPr bwMode="auto">
          <a:xfrm>
            <a:off x="965937" y="4267992"/>
            <a:ext cx="236624" cy="238190"/>
          </a:xfrm>
          <a:prstGeom prst="ellipse">
            <a:avLst/>
          </a:prstGeom>
          <a:solidFill>
            <a:schemeClr val="accent2"/>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350">
              <a:solidFill>
                <a:srgbClr val="20517C"/>
              </a:solidFill>
              <a:latin typeface="华文细黑" panose="02010600040101010101" charset="-122"/>
              <a:ea typeface="华文细黑" panose="02010600040101010101" charset="-122"/>
            </a:endParaRPr>
          </a:p>
        </p:txBody>
      </p:sp>
      <p:sp>
        <p:nvSpPr>
          <p:cNvPr id="33" name="MH_Other_5"/>
          <p:cNvSpPr>
            <a:spLocks noChangeArrowheads="1"/>
          </p:cNvSpPr>
          <p:nvPr>
            <p:custDataLst>
              <p:tags r:id="rId3"/>
            </p:custDataLst>
          </p:nvPr>
        </p:nvSpPr>
        <p:spPr bwMode="auto">
          <a:xfrm>
            <a:off x="964319" y="5938826"/>
            <a:ext cx="236624" cy="238190"/>
          </a:xfrm>
          <a:prstGeom prst="ellipse">
            <a:avLst/>
          </a:prstGeom>
          <a:solidFill>
            <a:schemeClr val="accent2"/>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350">
              <a:solidFill>
                <a:srgbClr val="20517C"/>
              </a:solidFill>
              <a:latin typeface="华文细黑" panose="02010600040101010101" charset="-122"/>
              <a:ea typeface="华文细黑" panose="02010600040101010101"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t="13018" b="19291"/>
          <a:stretch>
            <a:fillRect/>
          </a:stretch>
        </p:blipFill>
        <p:spPr>
          <a:xfrm>
            <a:off x="0" y="0"/>
            <a:ext cx="12192000" cy="1033670"/>
          </a:xfrm>
          <a:prstGeom prst="rect">
            <a:avLst/>
          </a:prstGeom>
        </p:spPr>
      </p:pic>
      <p:sp>
        <p:nvSpPr>
          <p:cNvPr id="3" name="文本框 2"/>
          <p:cNvSpPr txBox="1"/>
          <p:nvPr/>
        </p:nvSpPr>
        <p:spPr>
          <a:xfrm>
            <a:off x="2060515" y="1291221"/>
            <a:ext cx="7846143" cy="523220"/>
          </a:xfrm>
          <a:prstGeom prst="rect">
            <a:avLst/>
          </a:prstGeom>
          <a:noFill/>
        </p:spPr>
        <p:txBody>
          <a:bodyPr wrap="square" rtlCol="0">
            <a:spAutoFit/>
          </a:bodyPr>
          <a:lstStyle/>
          <a:p>
            <a:pPr algn="ctr"/>
            <a:r>
              <a:rPr kumimoji="1" lang="zh-CN" altLang="en-US" sz="2800" dirty="0" smtClean="0">
                <a:latin typeface="微软雅黑" panose="020B0503020204020204" pitchFamily="34" charset="-122"/>
                <a:ea typeface="微软雅黑" panose="020B0503020204020204" pitchFamily="34" charset="-122"/>
              </a:rPr>
              <a:t>主体模型</a:t>
            </a:r>
            <a:r>
              <a:rPr kumimoji="1" lang="en-US" altLang="zh-CN" sz="2800" dirty="0" smtClean="0">
                <a:latin typeface="微软雅黑" panose="020B0503020204020204" pitchFamily="34" charset="-122"/>
                <a:ea typeface="微软雅黑" panose="020B0503020204020204" pitchFamily="34" charset="-122"/>
              </a:rPr>
              <a:t>-</a:t>
            </a:r>
            <a:r>
              <a:rPr kumimoji="1" lang="en-US" altLang="zh-CN" sz="2800" dirty="0" err="1" smtClean="0">
                <a:latin typeface="微软雅黑" panose="020B0503020204020204" pitchFamily="34" charset="-122"/>
                <a:ea typeface="微软雅黑" panose="020B0503020204020204" pitchFamily="34" charset="-122"/>
              </a:rPr>
              <a:t>ner</a:t>
            </a:r>
            <a:endParaRPr kumimoji="1" lang="zh-CN" altLang="en-US" sz="28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490654" y="2219093"/>
            <a:ext cx="11062009"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实体识别采用</a:t>
            </a:r>
            <a:r>
              <a:rPr lang="zh-CN" altLang="en-US" dirty="0">
                <a:latin typeface="微软雅黑" panose="020B0503020204020204" pitchFamily="34" charset="-122"/>
                <a:ea typeface="微软雅黑" panose="020B0503020204020204" pitchFamily="34" charset="-122"/>
              </a:rPr>
              <a:t>基于</a:t>
            </a:r>
            <a:r>
              <a:rPr lang="zh-CN" altLang="en-US" dirty="0" smtClean="0">
                <a:latin typeface="微软雅黑" panose="020B0503020204020204" pitchFamily="34" charset="-122"/>
                <a:ea typeface="微软雅黑" panose="020B0503020204020204" pitchFamily="34" charset="-122"/>
              </a:rPr>
              <a:t>字的</a:t>
            </a:r>
            <a:r>
              <a:rPr lang="zh-CN" altLang="en-US" dirty="0">
                <a:latin typeface="微软雅黑" panose="020B0503020204020204" pitchFamily="34" charset="-122"/>
                <a:ea typeface="微软雅黑" panose="020B0503020204020204" pitchFamily="34" charset="-122"/>
              </a:rPr>
              <a:t>经典</a:t>
            </a:r>
            <a:r>
              <a:rPr lang="en-US" altLang="zh-CN" dirty="0" err="1" smtClean="0">
                <a:latin typeface="微软雅黑" panose="020B0503020204020204" pitchFamily="34" charset="-122"/>
                <a:ea typeface="微软雅黑" panose="020B0503020204020204" pitchFamily="34" charset="-122"/>
              </a:rPr>
              <a:t>BiLSTM</a:t>
            </a:r>
            <a:r>
              <a:rPr lang="en-US" altLang="zh-CN" dirty="0" smtClean="0">
                <a:latin typeface="微软雅黑" panose="020B0503020204020204" pitchFamily="34" charset="-122"/>
                <a:ea typeface="微软雅黑" panose="020B0503020204020204" pitchFamily="34" charset="-122"/>
              </a:rPr>
              <a:t>-CRF</a:t>
            </a:r>
            <a:r>
              <a:rPr lang="zh-CN" altLang="en-US" dirty="0" smtClean="0">
                <a:latin typeface="微软雅黑" panose="020B0503020204020204" pitchFamily="34" charset="-122"/>
                <a:ea typeface="微软雅黑" panose="020B0503020204020204" pitchFamily="34" charset="-122"/>
              </a:rPr>
              <a:t>模型，我们利用</a:t>
            </a:r>
            <a:r>
              <a:rPr lang="en-US" altLang="zh-CN" dirty="0" err="1" smtClean="0">
                <a:latin typeface="微软雅黑" panose="020B0503020204020204" pitchFamily="34" charset="-122"/>
                <a:ea typeface="微软雅黑" panose="020B0503020204020204" pitchFamily="34" charset="-122"/>
              </a:rPr>
              <a:t>gensim</a:t>
            </a:r>
            <a:r>
              <a:rPr lang="zh-CN" altLang="en-US" dirty="0" smtClean="0">
                <a:latin typeface="微软雅黑" panose="020B0503020204020204" pitchFamily="34" charset="-122"/>
                <a:ea typeface="微软雅黑" panose="020B0503020204020204" pitchFamily="34" charset="-122"/>
              </a:rPr>
              <a:t>训练了</a:t>
            </a:r>
            <a:r>
              <a:rPr lang="en-US" altLang="zh-CN" dirty="0" smtClean="0">
                <a:latin typeface="微软雅黑" panose="020B0503020204020204" pitchFamily="34" charset="-122"/>
                <a:ea typeface="微软雅黑" panose="020B0503020204020204" pitchFamily="34" charset="-122"/>
              </a:rPr>
              <a:t>100</a:t>
            </a:r>
            <a:r>
              <a:rPr lang="zh-CN" altLang="en-US" dirty="0" smtClean="0">
                <a:latin typeface="微软雅黑" panose="020B0503020204020204" pitchFamily="34" charset="-122"/>
                <a:ea typeface="微软雅黑" panose="020B0503020204020204" pitchFamily="34" charset="-122"/>
              </a:rPr>
              <a:t>维字向量，关键参数 </a:t>
            </a:r>
            <a:r>
              <a:rPr lang="en-US" altLang="zh-CN" dirty="0" smtClean="0">
                <a:latin typeface="微软雅黑" panose="020B0503020204020204" pitchFamily="34" charset="-122"/>
                <a:ea typeface="微软雅黑" panose="020B0503020204020204" pitchFamily="34" charset="-122"/>
              </a:rPr>
              <a:t>window=5</a:t>
            </a:r>
          </a:p>
          <a:p>
            <a:r>
              <a:rPr lang="en-US" altLang="zh-CN" dirty="0" err="1" smtClean="0">
                <a:latin typeface="微软雅黑" panose="020B0503020204020204" pitchFamily="34" charset="-122"/>
                <a:ea typeface="微软雅黑" panose="020B0503020204020204" pitchFamily="34" charset="-122"/>
              </a:rPr>
              <a:t>min_count</a:t>
            </a:r>
            <a:r>
              <a:rPr lang="en-US" altLang="zh-CN" dirty="0" smtClean="0">
                <a:latin typeface="微软雅黑" panose="020B0503020204020204" pitchFamily="34" charset="-122"/>
                <a:ea typeface="微软雅黑" panose="020B0503020204020204" pitchFamily="34" charset="-122"/>
              </a:rPr>
              <a:t>=5</a:t>
            </a:r>
            <a:r>
              <a:rPr lang="zh-CN" altLang="en-US" dirty="0" smtClean="0">
                <a:latin typeface="微软雅黑" panose="020B0503020204020204" pitchFamily="34" charset="-122"/>
                <a:ea typeface="微软雅黑" panose="020B0503020204020204" pitchFamily="34" charset="-122"/>
              </a:rPr>
              <a:t>，其他参数采用默认值。</a:t>
            </a:r>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8153" y="3117165"/>
            <a:ext cx="6201640" cy="3200847"/>
          </a:xfrm>
          <a:prstGeom prst="rect">
            <a:avLst/>
          </a:prstGeom>
        </p:spPr>
      </p:pic>
      <p:sp>
        <p:nvSpPr>
          <p:cNvPr id="2" name="文本框 1"/>
          <p:cNvSpPr txBox="1"/>
          <p:nvPr/>
        </p:nvSpPr>
        <p:spPr>
          <a:xfrm>
            <a:off x="4383405" y="6407785"/>
            <a:ext cx="4029075" cy="275590"/>
          </a:xfrm>
          <a:prstGeom prst="rect">
            <a:avLst/>
          </a:prstGeom>
          <a:noFill/>
        </p:spPr>
        <p:txBody>
          <a:bodyPr wrap="square" rtlCol="0">
            <a:spAutoFit/>
          </a:bodyPr>
          <a:lstStyle/>
          <a:p>
            <a:pPr algn="ctr"/>
            <a:r>
              <a:rPr lang="en-US" altLang="zh-CN" sz="1200" dirty="0" err="1" smtClean="0">
                <a:latin typeface="微软雅黑" panose="020B0503020204020204" pitchFamily="34" charset="-122"/>
                <a:ea typeface="微软雅黑" panose="020B0503020204020204" pitchFamily="34" charset="-122"/>
                <a:sym typeface="+mn-ea"/>
              </a:rPr>
              <a:t>BiLSTM</a:t>
            </a:r>
            <a:r>
              <a:rPr lang="en-US" altLang="zh-CN" sz="1200" dirty="0" smtClean="0">
                <a:latin typeface="微软雅黑" panose="020B0503020204020204" pitchFamily="34" charset="-122"/>
                <a:ea typeface="微软雅黑" panose="020B0503020204020204" pitchFamily="34" charset="-122"/>
                <a:sym typeface="+mn-ea"/>
              </a:rPr>
              <a:t>-CRF</a:t>
            </a:r>
            <a:endParaRPr lang="zh-CN" altLang="en-US" sz="12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t="13018" b="19291"/>
          <a:stretch>
            <a:fillRect/>
          </a:stretch>
        </p:blipFill>
        <p:spPr>
          <a:xfrm>
            <a:off x="0" y="0"/>
            <a:ext cx="12192000" cy="1033670"/>
          </a:xfrm>
          <a:prstGeom prst="rect">
            <a:avLst/>
          </a:prstGeom>
        </p:spPr>
      </p:pic>
      <p:sp>
        <p:nvSpPr>
          <p:cNvPr id="3" name="文本框 2"/>
          <p:cNvSpPr txBox="1"/>
          <p:nvPr/>
        </p:nvSpPr>
        <p:spPr>
          <a:xfrm>
            <a:off x="2060515" y="1291221"/>
            <a:ext cx="7846143" cy="523220"/>
          </a:xfrm>
          <a:prstGeom prst="rect">
            <a:avLst/>
          </a:prstGeom>
          <a:noFill/>
        </p:spPr>
        <p:txBody>
          <a:bodyPr wrap="square" rtlCol="0">
            <a:spAutoFit/>
          </a:bodyPr>
          <a:lstStyle/>
          <a:p>
            <a:pPr algn="ctr"/>
            <a:r>
              <a:rPr kumimoji="1" lang="zh-CN" altLang="en-US" sz="2800" dirty="0" smtClean="0">
                <a:latin typeface="微软雅黑" panose="020B0503020204020204" pitchFamily="34" charset="-122"/>
                <a:ea typeface="微软雅黑" panose="020B0503020204020204" pitchFamily="34" charset="-122"/>
              </a:rPr>
              <a:t>主体模型</a:t>
            </a:r>
            <a:r>
              <a:rPr kumimoji="1" lang="en-US" altLang="zh-CN" sz="2800" dirty="0" smtClean="0">
                <a:latin typeface="微软雅黑" panose="020B0503020204020204" pitchFamily="34" charset="-122"/>
                <a:ea typeface="微软雅黑" panose="020B0503020204020204" pitchFamily="34" charset="-122"/>
              </a:rPr>
              <a:t>-</a:t>
            </a:r>
            <a:r>
              <a:rPr kumimoji="1" lang="en-US" altLang="zh-CN" sz="2800" dirty="0" err="1" smtClean="0">
                <a:latin typeface="微软雅黑" panose="020B0503020204020204" pitchFamily="34" charset="-122"/>
                <a:ea typeface="微软雅黑" panose="020B0503020204020204" pitchFamily="34" charset="-122"/>
              </a:rPr>
              <a:t>ner</a:t>
            </a:r>
            <a:endParaRPr kumimoji="1" lang="zh-CN" altLang="en-US" sz="2800" dirty="0">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7365947" y="2873601"/>
          <a:ext cx="3676326" cy="1584960"/>
        </p:xfrm>
        <a:graphic>
          <a:graphicData uri="http://schemas.openxmlformats.org/drawingml/2006/table">
            <a:tbl>
              <a:tblPr firstRow="1" bandRow="1">
                <a:tableStyleId>{5C22544A-7EE6-4342-B048-85BDC9FD1C3A}</a:tableStyleId>
              </a:tblPr>
              <a:tblGrid>
                <a:gridCol w="2175217"/>
                <a:gridCol w="1501109"/>
              </a:tblGrid>
              <a:tr h="242535">
                <a:tc gridSpan="2">
                  <a:txBody>
                    <a:bodyPr/>
                    <a:lstStyle/>
                    <a:p>
                      <a:pPr algn="ctr"/>
                      <a:r>
                        <a:rPr lang="zh-CN" altLang="en-US" dirty="0" smtClean="0"/>
                        <a:t>网络关键参数</a:t>
                      </a:r>
                      <a:endParaRPr lang="zh-CN" altLang="en-US" dirty="0"/>
                    </a:p>
                  </a:txBody>
                  <a:tcPr/>
                </a:tc>
                <a:tc hMerge="1">
                  <a:txBody>
                    <a:bodyPr/>
                    <a:lstStyle/>
                    <a:p>
                      <a:endParaRPr lang="zh-CN"/>
                    </a:p>
                  </a:txBody>
                  <a:tcPr/>
                </a:tc>
              </a:tr>
              <a:tr h="202112">
                <a:tc>
                  <a:txBody>
                    <a:bodyPr/>
                    <a:lstStyle/>
                    <a:p>
                      <a:r>
                        <a:rPr lang="en-US" altLang="zh-CN" sz="1400" dirty="0" smtClean="0"/>
                        <a:t>optimizer</a:t>
                      </a:r>
                      <a:endParaRPr lang="zh-CN" altLang="en-US" sz="1400" dirty="0"/>
                    </a:p>
                  </a:txBody>
                  <a:tcPr/>
                </a:tc>
                <a:tc>
                  <a:txBody>
                    <a:bodyPr/>
                    <a:lstStyle/>
                    <a:p>
                      <a:r>
                        <a:rPr lang="en-US" altLang="zh-CN" sz="1400" dirty="0" err="1" smtClean="0"/>
                        <a:t>adam</a:t>
                      </a:r>
                      <a:endParaRPr lang="zh-CN" altLang="en-US" sz="1400" dirty="0"/>
                    </a:p>
                  </a:txBody>
                  <a:tcPr/>
                </a:tc>
              </a:tr>
              <a:tr h="202112">
                <a:tc>
                  <a:txBody>
                    <a:bodyPr/>
                    <a:lstStyle/>
                    <a:p>
                      <a:r>
                        <a:rPr lang="en-US" altLang="zh-CN" sz="1400" dirty="0" err="1" smtClean="0"/>
                        <a:t>lr</a:t>
                      </a:r>
                      <a:endParaRPr lang="zh-CN" altLang="en-US" sz="1400" dirty="0"/>
                    </a:p>
                  </a:txBody>
                  <a:tcPr/>
                </a:tc>
                <a:tc>
                  <a:txBody>
                    <a:bodyPr/>
                    <a:lstStyle/>
                    <a:p>
                      <a:r>
                        <a:rPr lang="en-US" altLang="zh-CN" sz="1400" dirty="0" smtClean="0"/>
                        <a:t>1e-3</a:t>
                      </a:r>
                      <a:r>
                        <a:rPr lang="en-US" altLang="zh-CN" sz="1400" baseline="0" dirty="0" smtClean="0"/>
                        <a:t> to 1e-6</a:t>
                      </a:r>
                      <a:endParaRPr lang="zh-CN" altLang="en-US" sz="1400" dirty="0"/>
                    </a:p>
                  </a:txBody>
                  <a:tcPr/>
                </a:tc>
              </a:tr>
              <a:tr h="202112">
                <a:tc>
                  <a:txBody>
                    <a:bodyPr/>
                    <a:lstStyle/>
                    <a:p>
                      <a:r>
                        <a:rPr lang="en-US" altLang="zh-CN" sz="1400" dirty="0" smtClean="0"/>
                        <a:t>dropout</a:t>
                      </a:r>
                      <a:endParaRPr lang="zh-CN" altLang="en-US" sz="1400" dirty="0"/>
                    </a:p>
                  </a:txBody>
                  <a:tcPr/>
                </a:tc>
                <a:tc>
                  <a:txBody>
                    <a:bodyPr/>
                    <a:lstStyle/>
                    <a:p>
                      <a:r>
                        <a:rPr lang="en-US" altLang="zh-CN" sz="1400" dirty="0" smtClean="0"/>
                        <a:t>0.5</a:t>
                      </a:r>
                      <a:endParaRPr lang="zh-CN" altLang="en-US" sz="1400" dirty="0"/>
                    </a:p>
                  </a:txBody>
                  <a:tcPr/>
                </a:tc>
              </a:tr>
              <a:tr h="202112">
                <a:tc>
                  <a:txBody>
                    <a:bodyPr/>
                    <a:lstStyle/>
                    <a:p>
                      <a:r>
                        <a:rPr lang="en-US" altLang="zh-CN" sz="1400" dirty="0" err="1" smtClean="0"/>
                        <a:t>batch_size</a:t>
                      </a:r>
                      <a:endParaRPr lang="zh-CN" altLang="en-US" sz="1400" dirty="0"/>
                    </a:p>
                  </a:txBody>
                  <a:tcPr/>
                </a:tc>
                <a:tc>
                  <a:txBody>
                    <a:bodyPr/>
                    <a:lstStyle/>
                    <a:p>
                      <a:r>
                        <a:rPr lang="en-US" altLang="zh-CN" sz="1400" dirty="0" smtClean="0"/>
                        <a:t>64</a:t>
                      </a:r>
                      <a:endParaRPr lang="zh-CN" altLang="en-US" sz="1400" dirty="0"/>
                    </a:p>
                  </a:txBody>
                  <a:tcP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905527276"/>
              </p:ext>
            </p:extLst>
          </p:nvPr>
        </p:nvGraphicFramePr>
        <p:xfrm>
          <a:off x="7366000" y="4578350"/>
          <a:ext cx="3675380" cy="1920240"/>
        </p:xfrm>
        <a:graphic>
          <a:graphicData uri="http://schemas.openxmlformats.org/drawingml/2006/table">
            <a:tbl>
              <a:tblPr firstRow="1" bandRow="1">
                <a:tableStyleId>{5C22544A-7EE6-4342-B048-85BDC9FD1C3A}</a:tableStyleId>
              </a:tblPr>
              <a:tblGrid>
                <a:gridCol w="2185670"/>
                <a:gridCol w="1489710"/>
              </a:tblGrid>
              <a:tr h="310723">
                <a:tc>
                  <a:txBody>
                    <a:bodyPr/>
                    <a:lstStyle/>
                    <a:p>
                      <a:pPr algn="ctr"/>
                      <a:r>
                        <a:rPr lang="zh-CN" altLang="en-US" dirty="0" smtClean="0"/>
                        <a:t>数据类型</a:t>
                      </a:r>
                      <a:endParaRPr lang="zh-CN" altLang="en-US" dirty="0"/>
                    </a:p>
                  </a:txBody>
                  <a:tcPr/>
                </a:tc>
                <a:tc>
                  <a:txBody>
                    <a:bodyPr/>
                    <a:lstStyle/>
                    <a:p>
                      <a:pPr algn="ctr"/>
                      <a:r>
                        <a:rPr lang="en-US" altLang="zh-CN" dirty="0" smtClean="0"/>
                        <a:t>F1</a:t>
                      </a:r>
                      <a:endParaRPr lang="zh-CN" altLang="en-US" dirty="0"/>
                    </a:p>
                  </a:txBody>
                  <a:tcPr/>
                </a:tc>
              </a:tr>
              <a:tr h="491978">
                <a:tc>
                  <a:txBody>
                    <a:bodyPr/>
                    <a:lstStyle/>
                    <a:p>
                      <a:r>
                        <a:rPr lang="zh-CN" altLang="en-US" sz="1400" dirty="0" smtClean="0"/>
                        <a:t>增减持</a:t>
                      </a:r>
                      <a:endParaRPr lang="en-US" altLang="zh-CN" sz="1400" dirty="0" smtClean="0"/>
                    </a:p>
                    <a:p>
                      <a:r>
                        <a:rPr lang="zh-CN" altLang="en-US" sz="1400" dirty="0" smtClean="0"/>
                        <a:t>全称</a:t>
                      </a:r>
                      <a:r>
                        <a:rPr lang="en-US" altLang="zh-CN" sz="1400" dirty="0" smtClean="0"/>
                        <a:t>/</a:t>
                      </a:r>
                      <a:r>
                        <a:rPr lang="zh-CN" altLang="en-US" sz="1400" dirty="0" smtClean="0"/>
                        <a:t>简称</a:t>
                      </a:r>
                      <a:endParaRPr lang="zh-CN" altLang="en-US" sz="1400" dirty="0"/>
                    </a:p>
                  </a:txBody>
                  <a:tcPr/>
                </a:tc>
                <a:tc>
                  <a:txBody>
                    <a:bodyPr/>
                    <a:lstStyle/>
                    <a:p>
                      <a:r>
                        <a:rPr lang="en-US" altLang="zh-CN" sz="1400" dirty="0" smtClean="0"/>
                        <a:t>90%</a:t>
                      </a:r>
                      <a:endParaRPr lang="zh-CN" altLang="en-US" sz="1400" dirty="0"/>
                    </a:p>
                  </a:txBody>
                  <a:tcPr/>
                </a:tc>
              </a:tr>
              <a:tr h="491978">
                <a:tc>
                  <a:txBody>
                    <a:bodyPr/>
                    <a:lstStyle/>
                    <a:p>
                      <a:r>
                        <a:rPr lang="zh-CN" altLang="en-US" sz="1400" dirty="0" smtClean="0"/>
                        <a:t>合同</a:t>
                      </a:r>
                      <a:endParaRPr lang="en-US" altLang="zh-CN" sz="1400" dirty="0" smtClean="0"/>
                    </a:p>
                    <a:p>
                      <a:r>
                        <a:rPr lang="zh-CN" altLang="en-US" sz="1400" dirty="0" smtClean="0"/>
                        <a:t>公司</a:t>
                      </a:r>
                      <a:r>
                        <a:rPr lang="en-US" altLang="zh-CN" sz="1400" dirty="0" smtClean="0"/>
                        <a:t>/</a:t>
                      </a:r>
                      <a:r>
                        <a:rPr lang="zh-CN" altLang="en-US" sz="1400" dirty="0" smtClean="0"/>
                        <a:t>项目</a:t>
                      </a:r>
                      <a:r>
                        <a:rPr lang="en-US" altLang="zh-CN" sz="1400" dirty="0" smtClean="0"/>
                        <a:t>/</a:t>
                      </a:r>
                      <a:r>
                        <a:rPr lang="zh-CN" altLang="en-US" sz="1400" dirty="0" smtClean="0"/>
                        <a:t>合同</a:t>
                      </a:r>
                      <a:r>
                        <a:rPr lang="en-US" altLang="zh-CN" sz="1400" dirty="0" smtClean="0"/>
                        <a:t>/</a:t>
                      </a:r>
                      <a:r>
                        <a:rPr lang="zh-CN" altLang="en-US" sz="1400" dirty="0" smtClean="0"/>
                        <a:t>金额</a:t>
                      </a:r>
                      <a:endParaRPr lang="zh-CN" altLang="en-US" sz="1400" dirty="0"/>
                    </a:p>
                  </a:txBody>
                  <a:tcPr/>
                </a:tc>
                <a:tc>
                  <a:txBody>
                    <a:bodyPr/>
                    <a:lstStyle/>
                    <a:p>
                      <a:r>
                        <a:rPr lang="en-US" altLang="zh-CN" sz="1400" dirty="0" smtClean="0"/>
                        <a:t>80%</a:t>
                      </a:r>
                      <a:endParaRPr lang="zh-CN" altLang="en-US" sz="1400" dirty="0"/>
                    </a:p>
                  </a:txBody>
                  <a:tcPr/>
                </a:tc>
              </a:tr>
              <a:tr h="491978">
                <a:tc>
                  <a:txBody>
                    <a:bodyPr/>
                    <a:lstStyle/>
                    <a:p>
                      <a:r>
                        <a:rPr lang="zh-CN" altLang="en-US" sz="1400" dirty="0" smtClean="0"/>
                        <a:t>重组</a:t>
                      </a:r>
                      <a:endParaRPr lang="en-US" altLang="zh-CN" sz="1400" dirty="0" smtClean="0"/>
                    </a:p>
                    <a:p>
                      <a:r>
                        <a:rPr lang="zh-CN" altLang="en-US" sz="1400" dirty="0" smtClean="0"/>
                        <a:t>标的</a:t>
                      </a:r>
                      <a:r>
                        <a:rPr lang="en-US" altLang="zh-CN" sz="1400" dirty="0" smtClean="0"/>
                        <a:t>/</a:t>
                      </a:r>
                      <a:r>
                        <a:rPr lang="zh-CN" altLang="en-US" sz="1400" smtClean="0"/>
                        <a:t>交易对方</a:t>
                      </a:r>
                      <a:endParaRPr lang="zh-CN" altLang="en-US" sz="1400" dirty="0"/>
                    </a:p>
                  </a:txBody>
                  <a:tcPr/>
                </a:tc>
                <a:tc>
                  <a:txBody>
                    <a:bodyPr/>
                    <a:lstStyle/>
                    <a:p>
                      <a:r>
                        <a:rPr lang="en-US" altLang="zh-CN" sz="1400" dirty="0" smtClean="0"/>
                        <a:t>90%</a:t>
                      </a:r>
                      <a:endParaRPr lang="zh-CN" altLang="en-US" sz="1400" dirty="0"/>
                    </a:p>
                  </a:txBody>
                  <a:tcPr/>
                </a:tc>
              </a:tr>
            </a:tbl>
          </a:graphicData>
        </a:graphic>
      </p:graphicFrame>
      <p:sp>
        <p:nvSpPr>
          <p:cNvPr id="2" name="文本框 1"/>
          <p:cNvSpPr txBox="1"/>
          <p:nvPr/>
        </p:nvSpPr>
        <p:spPr>
          <a:xfrm>
            <a:off x="2167890" y="3265170"/>
            <a:ext cx="3790315" cy="2306955"/>
          </a:xfrm>
          <a:prstGeom prst="rect">
            <a:avLst/>
          </a:prstGeom>
          <a:noFill/>
        </p:spPr>
        <p:txBody>
          <a:bodyPr wrap="square" rtlCol="0">
            <a:spAutoFit/>
          </a:bodyPr>
          <a:lstStyle/>
          <a:p>
            <a:r>
              <a:rPr lang="zh-CN" altLang="en-US"/>
              <a:t>中天城投集团股份有限公司（以下简称“公司”、“中天城投”）于2013年</a:t>
            </a:r>
          </a:p>
          <a:p>
            <a:r>
              <a:rPr lang="zh-CN" altLang="en-US"/>
              <a:t>11月30日深圳交易系统收盘后收到公司控股股东</a:t>
            </a:r>
            <a:r>
              <a:rPr lang="zh-CN" altLang="en-US">
                <a:solidFill>
                  <a:srgbClr val="FF0000"/>
                </a:solidFill>
              </a:rPr>
              <a:t>金世旗国际控股股份有限公司</a:t>
            </a:r>
            <a:r>
              <a:rPr lang="zh-CN" altLang="en-US"/>
              <a:t>（以下简称“</a:t>
            </a:r>
            <a:r>
              <a:rPr lang="zh-CN" altLang="en-US">
                <a:solidFill>
                  <a:srgbClr val="0070C0"/>
                </a:solidFill>
              </a:rPr>
              <a:t>金世旗控股</a:t>
            </a:r>
            <a:r>
              <a:rPr lang="zh-CN" altLang="en-US"/>
              <a:t>”）的通知，金世旗控股增持公司股份计划实施已满12个月，增持公司股份计划将实施完毕。</a:t>
            </a:r>
          </a:p>
        </p:txBody>
      </p:sp>
      <p:sp>
        <p:nvSpPr>
          <p:cNvPr id="10" name="文本框 9"/>
          <p:cNvSpPr txBox="1"/>
          <p:nvPr/>
        </p:nvSpPr>
        <p:spPr>
          <a:xfrm>
            <a:off x="564949" y="1960648"/>
            <a:ext cx="11062009" cy="368300"/>
          </a:xfrm>
          <a:prstGeom prst="rect">
            <a:avLst/>
          </a:prstGeom>
          <a:noFill/>
        </p:spPr>
        <p:txBody>
          <a:bodyPr wrap="square" rtlCol="0">
            <a:spAutoFit/>
          </a:bodyPr>
          <a:lstStyle/>
          <a:p>
            <a:r>
              <a:rPr lang="en-US" altLang="zh-CN" dirty="0" err="1" smtClean="0">
                <a:latin typeface="微软雅黑" panose="020B0503020204020204" pitchFamily="34" charset="-122"/>
                <a:ea typeface="微软雅黑" panose="020B0503020204020204" pitchFamily="34" charset="-122"/>
              </a:rPr>
              <a:t>BiLSTM</a:t>
            </a:r>
            <a:r>
              <a:rPr lang="en-US" altLang="zh-CN" dirty="0" smtClean="0">
                <a:latin typeface="微软雅黑" panose="020B0503020204020204" pitchFamily="34" charset="-122"/>
                <a:ea typeface="微软雅黑" panose="020B0503020204020204" pitchFamily="34" charset="-122"/>
              </a:rPr>
              <a:t>-CRF</a:t>
            </a:r>
            <a:r>
              <a:rPr lang="zh-CN" altLang="en-US" dirty="0" smtClean="0">
                <a:latin typeface="微软雅黑" panose="020B0503020204020204" pitchFamily="34" charset="-122"/>
                <a:ea typeface="微软雅黑" panose="020B0503020204020204" pitchFamily="34" charset="-122"/>
              </a:rPr>
              <a:t>效果及训练参数</a:t>
            </a:r>
          </a:p>
        </p:txBody>
      </p:sp>
      <p:sp>
        <p:nvSpPr>
          <p:cNvPr id="14" name="线形标注 2(无边框) 13"/>
          <p:cNvSpPr/>
          <p:nvPr/>
        </p:nvSpPr>
        <p:spPr>
          <a:xfrm>
            <a:off x="5916295" y="3876040"/>
            <a:ext cx="833120" cy="230505"/>
          </a:xfrm>
          <a:prstGeom prst="callout2">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股东全称</a:t>
            </a:r>
          </a:p>
        </p:txBody>
      </p:sp>
      <p:sp>
        <p:nvSpPr>
          <p:cNvPr id="15" name="线形标注 2(无边框) 14"/>
          <p:cNvSpPr/>
          <p:nvPr/>
        </p:nvSpPr>
        <p:spPr>
          <a:xfrm>
            <a:off x="5910580" y="4227830"/>
            <a:ext cx="833120" cy="230505"/>
          </a:xfrm>
          <a:prstGeom prst="callout2">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股东简称</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t="13018" b="19291"/>
          <a:stretch>
            <a:fillRect/>
          </a:stretch>
        </p:blipFill>
        <p:spPr>
          <a:xfrm>
            <a:off x="0" y="0"/>
            <a:ext cx="12192000" cy="1033670"/>
          </a:xfrm>
          <a:prstGeom prst="rect">
            <a:avLst/>
          </a:prstGeom>
        </p:spPr>
      </p:pic>
      <p:sp>
        <p:nvSpPr>
          <p:cNvPr id="3" name="文本框 2"/>
          <p:cNvSpPr txBox="1"/>
          <p:nvPr/>
        </p:nvSpPr>
        <p:spPr>
          <a:xfrm>
            <a:off x="2060515" y="1291221"/>
            <a:ext cx="7846143" cy="523220"/>
          </a:xfrm>
          <a:prstGeom prst="rect">
            <a:avLst/>
          </a:prstGeom>
          <a:noFill/>
        </p:spPr>
        <p:txBody>
          <a:bodyPr wrap="square" rtlCol="0">
            <a:spAutoFit/>
          </a:bodyPr>
          <a:lstStyle/>
          <a:p>
            <a:pPr algn="ctr"/>
            <a:r>
              <a:rPr kumimoji="1" lang="zh-CN" altLang="en-US" sz="2800" dirty="0" smtClean="0">
                <a:latin typeface="微软雅黑" panose="020B0503020204020204" pitchFamily="34" charset="-122"/>
                <a:ea typeface="微软雅黑" panose="020B0503020204020204" pitchFamily="34" charset="-122"/>
              </a:rPr>
              <a:t>主体模型</a:t>
            </a:r>
            <a:r>
              <a:rPr kumimoji="1" lang="en-US" altLang="zh-CN" sz="2800" dirty="0" smtClean="0">
                <a:latin typeface="微软雅黑" panose="020B0503020204020204" pitchFamily="34" charset="-122"/>
                <a:ea typeface="微软雅黑" panose="020B0503020204020204" pitchFamily="34" charset="-122"/>
              </a:rPr>
              <a:t>-</a:t>
            </a:r>
            <a:r>
              <a:rPr kumimoji="1" lang="en-US" altLang="zh-CN" sz="2800" dirty="0">
                <a:latin typeface="微软雅黑" panose="020B0503020204020204" pitchFamily="34" charset="-122"/>
                <a:ea typeface="微软雅黑" panose="020B0503020204020204" pitchFamily="34" charset="-122"/>
              </a:rPr>
              <a:t>relation extraction</a:t>
            </a:r>
            <a:endParaRPr kumimoji="1" lang="zh-CN" altLang="en-US" sz="2800" dirty="0">
              <a:latin typeface="微软雅黑" panose="020B0503020204020204" pitchFamily="34" charset="-122"/>
              <a:ea typeface="微软雅黑" panose="020B0503020204020204" pitchFamily="34" charset="-122"/>
            </a:endParaRPr>
          </a:p>
        </p:txBody>
      </p:sp>
      <p:sp>
        <p:nvSpPr>
          <p:cNvPr id="4" name="文本框 2"/>
          <p:cNvSpPr txBox="1">
            <a:spLocks noChangeArrowheads="1"/>
          </p:cNvSpPr>
          <p:nvPr/>
        </p:nvSpPr>
        <p:spPr bwMode="auto">
          <a:xfrm>
            <a:off x="957855" y="1814441"/>
            <a:ext cx="69636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rPr>
              <a:t>关系判断网络</a:t>
            </a:r>
          </a:p>
        </p:txBody>
      </p:sp>
      <p:sp>
        <p:nvSpPr>
          <p:cNvPr id="5" name="TextBox 1"/>
          <p:cNvSpPr txBox="1">
            <a:spLocks noChangeArrowheads="1"/>
          </p:cNvSpPr>
          <p:nvPr/>
        </p:nvSpPr>
        <p:spPr bwMode="auto">
          <a:xfrm>
            <a:off x="555625" y="5691505"/>
            <a:ext cx="469709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zh-CN" altLang="en-US" sz="1200" dirty="0">
                <a:latin typeface="微软雅黑" panose="020B0503020204020204" pitchFamily="34" charset="-122"/>
                <a:ea typeface="微软雅黑" panose="020B0503020204020204" pitchFamily="34" charset="-122"/>
              </a:rPr>
              <a:t>判断提取的主体是甲方，乙方还是联合体</a:t>
            </a:r>
            <a:endParaRPr lang="zh-CN" altLang="zh-CN" sz="1200" dirty="0">
              <a:latin typeface="微软雅黑" panose="020B0503020204020204" pitchFamily="34" charset="-122"/>
              <a:ea typeface="微软雅黑" panose="020B0503020204020204" pitchFamily="34" charset="-122"/>
            </a:endParaRPr>
          </a:p>
        </p:txBody>
      </p:sp>
      <p:pic>
        <p:nvPicPr>
          <p:cNvPr id="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05560" y="2572385"/>
            <a:ext cx="4446905" cy="277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2"/>
          <p:cNvSpPr txBox="1">
            <a:spLocks noChangeArrowheads="1"/>
          </p:cNvSpPr>
          <p:nvPr/>
        </p:nvSpPr>
        <p:spPr bwMode="auto">
          <a:xfrm>
            <a:off x="5937250" y="1815465"/>
            <a:ext cx="32353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kumimoji="1" lang="zh-CN" altLang="en-US" sz="2000" dirty="0">
                <a:latin typeface="微软雅黑" panose="020B0503020204020204" pitchFamily="34" charset="-122"/>
                <a:ea typeface="微软雅黑" panose="020B0503020204020204" pitchFamily="34" charset="-122"/>
              </a:rPr>
              <a:t>嵌入层</a:t>
            </a:r>
            <a:r>
              <a:rPr kumimoji="1" lang="en-US" altLang="zh-CN" sz="2000" dirty="0">
                <a:latin typeface="微软雅黑" panose="020B0503020204020204" pitchFamily="34" charset="-122"/>
                <a:ea typeface="微软雅黑" panose="020B0503020204020204" pitchFamily="34" charset="-122"/>
              </a:rPr>
              <a:t>(Embedding layer)</a:t>
            </a:r>
            <a:endParaRPr kumimoji="1" lang="zh-CN" altLang="en-US" sz="20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4"/>
          <a:stretch>
            <a:fillRect/>
          </a:stretch>
        </p:blipFill>
        <p:spPr>
          <a:xfrm>
            <a:off x="6462395" y="2389505"/>
            <a:ext cx="4436110" cy="2957195"/>
          </a:xfrm>
          <a:prstGeom prst="rect">
            <a:avLst/>
          </a:prstGeom>
        </p:spPr>
      </p:pic>
      <p:sp>
        <p:nvSpPr>
          <p:cNvPr id="10" name="TextBox 1"/>
          <p:cNvSpPr txBox="1">
            <a:spLocks noChangeArrowheads="1"/>
          </p:cNvSpPr>
          <p:nvPr/>
        </p:nvSpPr>
        <p:spPr bwMode="auto">
          <a:xfrm>
            <a:off x="5395595" y="5577840"/>
            <a:ext cx="61245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r>
              <a:rPr lang="zh-CN" altLang="en-US" sz="1200" dirty="0">
                <a:latin typeface="微软雅黑" panose="020B0503020204020204" pitchFamily="34" charset="-122"/>
                <a:ea typeface="微软雅黑" panose="020B0503020204020204" pitchFamily="34" charset="-122"/>
              </a:rPr>
              <a:t>创新点：根据位置嵌入的空间不一样，使模型能够分离出甲方，</a:t>
            </a:r>
          </a:p>
          <a:p>
            <a:pPr algn="ctr"/>
            <a:r>
              <a:rPr lang="zh-CN" altLang="en-US" sz="1200" dirty="0">
                <a:latin typeface="微软雅黑" panose="020B0503020204020204" pitchFamily="34" charset="-122"/>
                <a:ea typeface="微软雅黑" panose="020B0503020204020204" pitchFamily="34" charset="-122"/>
              </a:rPr>
              <a:t>乙方和联合体，而不是单单属于合同双方这个关系。</a:t>
            </a:r>
            <a:endParaRPr lang="en-US" altLang="zh-CN" sz="1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889635" y="5394960"/>
            <a:ext cx="4029075" cy="275590"/>
          </a:xfrm>
          <a:prstGeom prst="rect">
            <a:avLst/>
          </a:prstGeom>
          <a:noFill/>
        </p:spPr>
        <p:txBody>
          <a:bodyPr wrap="square" rtlCol="0">
            <a:spAutoFit/>
          </a:bodyPr>
          <a:lstStyle/>
          <a:p>
            <a:pPr algn="ctr"/>
            <a:r>
              <a:rPr lang="en-US" altLang="zh-CN" sz="1200" dirty="0" err="1" smtClean="0">
                <a:latin typeface="微软雅黑" panose="020B0503020204020204" pitchFamily="34" charset="-122"/>
                <a:ea typeface="微软雅黑" panose="020B0503020204020204" pitchFamily="34" charset="-122"/>
                <a:sym typeface="+mn-ea"/>
              </a:rPr>
              <a:t>BiGRU+ATT</a:t>
            </a:r>
            <a:endParaRPr lang="zh-CN" altLang="en-US" sz="12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t="13018" b="19291"/>
          <a:stretch>
            <a:fillRect/>
          </a:stretch>
        </p:blipFill>
        <p:spPr>
          <a:xfrm>
            <a:off x="0" y="0"/>
            <a:ext cx="12192000" cy="1033670"/>
          </a:xfrm>
          <a:prstGeom prst="rect">
            <a:avLst/>
          </a:prstGeom>
        </p:spPr>
      </p:pic>
      <p:sp>
        <p:nvSpPr>
          <p:cNvPr id="3" name="文本框 2"/>
          <p:cNvSpPr txBox="1"/>
          <p:nvPr/>
        </p:nvSpPr>
        <p:spPr>
          <a:xfrm>
            <a:off x="2060515" y="1291221"/>
            <a:ext cx="7846143" cy="523220"/>
          </a:xfrm>
          <a:prstGeom prst="rect">
            <a:avLst/>
          </a:prstGeom>
          <a:noFill/>
        </p:spPr>
        <p:txBody>
          <a:bodyPr wrap="square" rtlCol="0">
            <a:spAutoFit/>
          </a:bodyPr>
          <a:lstStyle/>
          <a:p>
            <a:pPr algn="ctr"/>
            <a:r>
              <a:rPr kumimoji="1" lang="zh-CN" altLang="en-US" sz="2800" dirty="0" smtClean="0">
                <a:latin typeface="微软雅黑" panose="020B0503020204020204" pitchFamily="34" charset="-122"/>
                <a:ea typeface="微软雅黑" panose="020B0503020204020204" pitchFamily="34" charset="-122"/>
              </a:rPr>
              <a:t>主体模型</a:t>
            </a:r>
            <a:r>
              <a:rPr kumimoji="1" lang="en-US" altLang="zh-CN" sz="2800" dirty="0" smtClean="0">
                <a:latin typeface="微软雅黑" panose="020B0503020204020204" pitchFamily="34" charset="-122"/>
                <a:ea typeface="微软雅黑" panose="020B0503020204020204" pitchFamily="34" charset="-122"/>
              </a:rPr>
              <a:t>-</a:t>
            </a:r>
            <a:r>
              <a:rPr kumimoji="1" lang="en-US" altLang="zh-CN" sz="2800" dirty="0">
                <a:latin typeface="微软雅黑" panose="020B0503020204020204" pitchFamily="34" charset="-122"/>
                <a:ea typeface="微软雅黑" panose="020B0503020204020204" pitchFamily="34" charset="-122"/>
              </a:rPr>
              <a:t>relation extraction</a:t>
            </a:r>
            <a:endParaRPr kumimoji="1" lang="zh-CN" altLang="en-US" sz="2800" dirty="0">
              <a:latin typeface="微软雅黑" panose="020B0503020204020204" pitchFamily="34" charset="-122"/>
              <a:ea typeface="微软雅黑" panose="020B0503020204020204" pitchFamily="34" charset="-122"/>
            </a:endParaRPr>
          </a:p>
        </p:txBody>
      </p:sp>
      <p:sp>
        <p:nvSpPr>
          <p:cNvPr id="8" name="文本框 2"/>
          <p:cNvSpPr txBox="1">
            <a:spLocks noChangeArrowheads="1"/>
          </p:cNvSpPr>
          <p:nvPr/>
        </p:nvSpPr>
        <p:spPr bwMode="auto">
          <a:xfrm>
            <a:off x="957855" y="1909691"/>
            <a:ext cx="6963694"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l"/>
            <a:r>
              <a:rPr lang="en-US" altLang="zh-CN" sz="2000" dirty="0" err="1" smtClean="0">
                <a:latin typeface="微软雅黑" panose="020B0503020204020204" pitchFamily="34" charset="-122"/>
                <a:ea typeface="微软雅黑" panose="020B0503020204020204" pitchFamily="34" charset="-122"/>
                <a:sym typeface="+mn-ea"/>
              </a:rPr>
              <a:t>BiGRU+ATT</a:t>
            </a:r>
            <a:r>
              <a:rPr lang="zh-CN" altLang="en-US" sz="2000" dirty="0" err="1" smtClean="0">
                <a:latin typeface="微软雅黑" panose="020B0503020204020204" pitchFamily="34" charset="-122"/>
                <a:ea typeface="微软雅黑" panose="020B0503020204020204" pitchFamily="34" charset="-122"/>
                <a:sym typeface="+mn-ea"/>
              </a:rPr>
              <a:t>在重大合同中的</a:t>
            </a:r>
            <a:r>
              <a:rPr lang="zh-CN" altLang="en-US" sz="2000" dirty="0" smtClean="0">
                <a:latin typeface="微软雅黑" panose="020B0503020204020204" pitchFamily="34" charset="-122"/>
                <a:ea typeface="微软雅黑" panose="020B0503020204020204" pitchFamily="34" charset="-122"/>
                <a:sym typeface="+mn-ea"/>
              </a:rPr>
              <a:t>效果及训练参数</a:t>
            </a:r>
            <a:endParaRPr kumimoji="1" lang="zh-CN" altLang="en-US" sz="2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248410" y="2897505"/>
            <a:ext cx="4112260" cy="2861310"/>
          </a:xfrm>
          <a:prstGeom prst="rect">
            <a:avLst/>
          </a:prstGeom>
          <a:noFill/>
        </p:spPr>
        <p:txBody>
          <a:bodyPr wrap="square" rtlCol="0">
            <a:spAutoFit/>
          </a:bodyPr>
          <a:lstStyle/>
          <a:p>
            <a:r>
              <a:rPr lang="zh-CN" altLang="en-US"/>
              <a:t>近日，</a:t>
            </a:r>
            <a:r>
              <a:rPr lang="zh-CN" altLang="en-US">
                <a:solidFill>
                  <a:srgbClr val="FF0000"/>
                </a:solidFill>
              </a:rPr>
              <a:t>汉鼎信息科技股份有限公司</a:t>
            </a:r>
            <a:r>
              <a:rPr lang="zh-CN" altLang="en-US"/>
              <a:t>（以下简称“公司”）收到</a:t>
            </a:r>
            <a:r>
              <a:rPr lang="zh-CN" altLang="en-US">
                <a:solidFill>
                  <a:srgbClr val="FF0000"/>
                </a:solidFill>
              </a:rPr>
              <a:t>拉萨市暖心燃气热力有限责任公司</a:t>
            </a:r>
            <a:r>
              <a:rPr lang="zh-CN" altLang="en-US"/>
              <a:t>发来的中标通知书，通知公司为</a:t>
            </a:r>
            <a:r>
              <a:rPr lang="zh-CN" altLang="en-US">
                <a:solidFill>
                  <a:schemeClr val="accent1"/>
                </a:solidFill>
              </a:rPr>
              <a:t>拉萨市城市供暖试点工程户内燃气壁挂炉供暖项目十一标段</a:t>
            </a:r>
            <a:r>
              <a:rPr lang="zh-CN" altLang="en-US"/>
              <a:t>的中标单位，中标价为单户综合单价人民币</a:t>
            </a:r>
            <a:r>
              <a:rPr lang="zh-CN" altLang="en-US">
                <a:solidFill>
                  <a:srgbClr val="00B050"/>
                </a:solidFill>
              </a:rPr>
              <a:t>12，500元</a:t>
            </a:r>
            <a:r>
              <a:rPr lang="zh-CN" altLang="en-US"/>
              <a:t>（大写：人民币壹万贰仟伍佰元整），中标总金额为</a:t>
            </a:r>
            <a:r>
              <a:rPr lang="zh-CN" altLang="en-US">
                <a:solidFill>
                  <a:srgbClr val="00B050"/>
                </a:solidFill>
              </a:rPr>
              <a:t>59，037，500元</a:t>
            </a:r>
            <a:r>
              <a:rPr lang="zh-CN" altLang="en-US"/>
              <a:t>（大写：人民币伍仟玖佰零叁万柒仟伍佰元整）。</a:t>
            </a:r>
          </a:p>
        </p:txBody>
      </p:sp>
      <p:sp>
        <p:nvSpPr>
          <p:cNvPr id="13" name="线形标注 2(无边框) 12"/>
          <p:cNvSpPr/>
          <p:nvPr/>
        </p:nvSpPr>
        <p:spPr>
          <a:xfrm>
            <a:off x="4673600" y="2595880"/>
            <a:ext cx="1131570" cy="269875"/>
          </a:xfrm>
          <a:prstGeom prst="callout2">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公司</a:t>
            </a:r>
          </a:p>
        </p:txBody>
      </p:sp>
      <p:sp>
        <p:nvSpPr>
          <p:cNvPr id="14" name="线形标注 1(无边框) 13"/>
          <p:cNvSpPr/>
          <p:nvPr/>
        </p:nvSpPr>
        <p:spPr>
          <a:xfrm>
            <a:off x="5257165" y="3069590"/>
            <a:ext cx="1041400" cy="262255"/>
          </a:xfrm>
          <a:prstGeom prst="callout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公司</a:t>
            </a:r>
          </a:p>
        </p:txBody>
      </p:sp>
      <p:sp>
        <p:nvSpPr>
          <p:cNvPr id="16" name="线形标注 1(无边框) 15"/>
          <p:cNvSpPr/>
          <p:nvPr/>
        </p:nvSpPr>
        <p:spPr>
          <a:xfrm>
            <a:off x="5257165" y="3540760"/>
            <a:ext cx="1041400" cy="262255"/>
          </a:xfrm>
          <a:prstGeom prst="callout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项目</a:t>
            </a:r>
          </a:p>
        </p:txBody>
      </p:sp>
      <p:sp>
        <p:nvSpPr>
          <p:cNvPr id="18" name="下箭头 17"/>
          <p:cNvSpPr/>
          <p:nvPr/>
        </p:nvSpPr>
        <p:spPr>
          <a:xfrm>
            <a:off x="2592705" y="5716905"/>
            <a:ext cx="1207135" cy="324485"/>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475740" y="6169025"/>
            <a:ext cx="3644900" cy="521970"/>
          </a:xfrm>
          <a:prstGeom prst="rect">
            <a:avLst/>
          </a:prstGeom>
          <a:noFill/>
        </p:spPr>
        <p:txBody>
          <a:bodyPr wrap="square" rtlCol="0">
            <a:spAutoFit/>
          </a:bodyPr>
          <a:lstStyle/>
          <a:p>
            <a:r>
              <a:rPr lang="zh-CN" altLang="en-US" sz="1400"/>
              <a:t>甲方：</a:t>
            </a:r>
            <a:r>
              <a:rPr lang="zh-CN" altLang="en-US" sz="1400">
                <a:solidFill>
                  <a:srgbClr val="FF0000"/>
                </a:solidFill>
                <a:sym typeface="+mn-ea"/>
              </a:rPr>
              <a:t>拉萨市暖心燃气热力有限责任公司</a:t>
            </a:r>
            <a:endParaRPr lang="zh-CN" altLang="en-US" sz="1400"/>
          </a:p>
          <a:p>
            <a:r>
              <a:rPr lang="zh-CN" altLang="en-US" sz="1400"/>
              <a:t>乙方：</a:t>
            </a:r>
            <a:r>
              <a:rPr lang="zh-CN" altLang="en-US" sz="1400">
                <a:solidFill>
                  <a:srgbClr val="FF0000"/>
                </a:solidFill>
                <a:sym typeface="+mn-ea"/>
              </a:rPr>
              <a:t>汉鼎信息科技股份有限公司</a:t>
            </a:r>
            <a:endParaRPr lang="zh-CN" altLang="en-US" sz="1400"/>
          </a:p>
        </p:txBody>
      </p:sp>
      <p:graphicFrame>
        <p:nvGraphicFramePr>
          <p:cNvPr id="20" name="表格 19"/>
          <p:cNvGraphicFramePr>
            <a:graphicFrameLocks noGrp="1"/>
          </p:cNvGraphicFramePr>
          <p:nvPr/>
        </p:nvGraphicFramePr>
        <p:xfrm>
          <a:off x="7130362" y="3123156"/>
          <a:ext cx="3676326" cy="1584960"/>
        </p:xfrm>
        <a:graphic>
          <a:graphicData uri="http://schemas.openxmlformats.org/drawingml/2006/table">
            <a:tbl>
              <a:tblPr firstRow="1" bandRow="1">
                <a:tableStyleId>{5C22544A-7EE6-4342-B048-85BDC9FD1C3A}</a:tableStyleId>
              </a:tblPr>
              <a:tblGrid>
                <a:gridCol w="2175217"/>
                <a:gridCol w="1501109"/>
              </a:tblGrid>
              <a:tr h="365760">
                <a:tc gridSpan="2">
                  <a:txBody>
                    <a:bodyPr/>
                    <a:lstStyle/>
                    <a:p>
                      <a:pPr algn="ctr"/>
                      <a:r>
                        <a:rPr lang="zh-CN" altLang="en-US" dirty="0" smtClean="0"/>
                        <a:t>网络关键参数</a:t>
                      </a:r>
                      <a:endParaRPr lang="zh-CN" altLang="en-US" dirty="0"/>
                    </a:p>
                  </a:txBody>
                  <a:tcPr/>
                </a:tc>
                <a:tc hMerge="1">
                  <a:txBody>
                    <a:bodyPr/>
                    <a:lstStyle/>
                    <a:p>
                      <a:endParaRPr lang="zh-CN"/>
                    </a:p>
                  </a:txBody>
                  <a:tcPr/>
                </a:tc>
              </a:tr>
              <a:tr h="202112">
                <a:tc>
                  <a:txBody>
                    <a:bodyPr/>
                    <a:lstStyle/>
                    <a:p>
                      <a:r>
                        <a:rPr lang="en-US" altLang="zh-CN" sz="1400" dirty="0" smtClean="0"/>
                        <a:t>optimizer</a:t>
                      </a:r>
                      <a:endParaRPr lang="zh-CN" altLang="en-US" sz="1400" dirty="0"/>
                    </a:p>
                  </a:txBody>
                  <a:tcPr/>
                </a:tc>
                <a:tc>
                  <a:txBody>
                    <a:bodyPr/>
                    <a:lstStyle/>
                    <a:p>
                      <a:r>
                        <a:rPr lang="en-US" altLang="zh-CN" sz="1400" dirty="0" err="1" smtClean="0"/>
                        <a:t>adam</a:t>
                      </a:r>
                      <a:endParaRPr lang="zh-CN" altLang="en-US" sz="1400" dirty="0"/>
                    </a:p>
                  </a:txBody>
                  <a:tcPr/>
                </a:tc>
              </a:tr>
              <a:tr h="202112">
                <a:tc>
                  <a:txBody>
                    <a:bodyPr/>
                    <a:lstStyle/>
                    <a:p>
                      <a:r>
                        <a:rPr lang="en-US" altLang="zh-CN" sz="1400" dirty="0" err="1" smtClean="0"/>
                        <a:t>lr</a:t>
                      </a:r>
                      <a:endParaRPr lang="zh-CN" altLang="en-US" sz="1400" dirty="0"/>
                    </a:p>
                  </a:txBody>
                  <a:tcPr/>
                </a:tc>
                <a:tc>
                  <a:txBody>
                    <a:bodyPr/>
                    <a:lstStyle/>
                    <a:p>
                      <a:r>
                        <a:rPr lang="en-US" altLang="zh-CN" sz="1400" dirty="0" smtClean="0"/>
                        <a:t>1e-3</a:t>
                      </a:r>
                      <a:endParaRPr lang="zh-CN" altLang="en-US" sz="1400" dirty="0"/>
                    </a:p>
                  </a:txBody>
                  <a:tcPr/>
                </a:tc>
              </a:tr>
              <a:tr h="202112">
                <a:tc>
                  <a:txBody>
                    <a:bodyPr/>
                    <a:lstStyle/>
                    <a:p>
                      <a:r>
                        <a:rPr lang="en-US" altLang="zh-CN" sz="1400" dirty="0" smtClean="0"/>
                        <a:t>dropout</a:t>
                      </a:r>
                      <a:endParaRPr lang="zh-CN" altLang="en-US" sz="1400" dirty="0"/>
                    </a:p>
                  </a:txBody>
                  <a:tcPr/>
                </a:tc>
                <a:tc>
                  <a:txBody>
                    <a:bodyPr/>
                    <a:lstStyle/>
                    <a:p>
                      <a:r>
                        <a:rPr lang="en-US" altLang="zh-CN" sz="1400" dirty="0" smtClean="0"/>
                        <a:t>0.5</a:t>
                      </a:r>
                      <a:endParaRPr lang="zh-CN" altLang="en-US" sz="1400" dirty="0"/>
                    </a:p>
                  </a:txBody>
                  <a:tcPr/>
                </a:tc>
              </a:tr>
              <a:tr h="202112">
                <a:tc>
                  <a:txBody>
                    <a:bodyPr/>
                    <a:lstStyle/>
                    <a:p>
                      <a:r>
                        <a:rPr lang="en-US" altLang="zh-CN" sz="1400" dirty="0" err="1" smtClean="0"/>
                        <a:t>batch_size</a:t>
                      </a:r>
                      <a:endParaRPr lang="zh-CN" altLang="en-US" sz="1400" dirty="0"/>
                    </a:p>
                  </a:txBody>
                  <a:tcPr/>
                </a:tc>
                <a:tc>
                  <a:txBody>
                    <a:bodyPr/>
                    <a:lstStyle/>
                    <a:p>
                      <a:r>
                        <a:rPr lang="en-US" altLang="zh-CN" sz="1400" dirty="0" smtClean="0"/>
                        <a:t>32</a:t>
                      </a:r>
                      <a:endParaRPr lang="zh-CN" altLang="en-US" sz="1400" dirty="0"/>
                    </a:p>
                  </a:txBody>
                  <a:tcPr/>
                </a:tc>
              </a:tr>
            </a:tbl>
          </a:graphicData>
        </a:graphic>
      </p:graphicFrame>
      <p:graphicFrame>
        <p:nvGraphicFramePr>
          <p:cNvPr id="21" name="表格 20"/>
          <p:cNvGraphicFramePr>
            <a:graphicFrameLocks noGrp="1"/>
          </p:cNvGraphicFramePr>
          <p:nvPr/>
        </p:nvGraphicFramePr>
        <p:xfrm>
          <a:off x="7131050" y="4975225"/>
          <a:ext cx="3675380" cy="857738"/>
        </p:xfrm>
        <a:graphic>
          <a:graphicData uri="http://schemas.openxmlformats.org/drawingml/2006/table">
            <a:tbl>
              <a:tblPr firstRow="1" bandRow="1">
                <a:tableStyleId>{5C22544A-7EE6-4342-B048-85BDC9FD1C3A}</a:tableStyleId>
              </a:tblPr>
              <a:tblGrid>
                <a:gridCol w="2185670"/>
                <a:gridCol w="1489710"/>
              </a:tblGrid>
              <a:tr h="365760">
                <a:tc>
                  <a:txBody>
                    <a:bodyPr/>
                    <a:lstStyle/>
                    <a:p>
                      <a:pPr algn="ctr"/>
                      <a:r>
                        <a:rPr lang="zh-CN" altLang="en-US" dirty="0" smtClean="0"/>
                        <a:t>数据类型</a:t>
                      </a:r>
                      <a:endParaRPr lang="zh-CN" altLang="en-US" dirty="0"/>
                    </a:p>
                  </a:txBody>
                  <a:tcPr/>
                </a:tc>
                <a:tc>
                  <a:txBody>
                    <a:bodyPr/>
                    <a:lstStyle/>
                    <a:p>
                      <a:pPr algn="ctr"/>
                      <a:r>
                        <a:rPr lang="zh-CN" altLang="en-US" dirty="0" smtClean="0"/>
                        <a:t>正确率</a:t>
                      </a:r>
                      <a:endParaRPr lang="zh-CN" altLang="en-US" dirty="0"/>
                    </a:p>
                  </a:txBody>
                  <a:tcPr/>
                </a:tc>
              </a:tr>
              <a:tr h="491978">
                <a:tc>
                  <a:txBody>
                    <a:bodyPr/>
                    <a:lstStyle/>
                    <a:p>
                      <a:r>
                        <a:rPr lang="zh-CN" altLang="en-US" sz="1200" dirty="0" smtClean="0"/>
                        <a:t>合同</a:t>
                      </a:r>
                      <a:endParaRPr lang="en-US" altLang="zh-CN" sz="1200" dirty="0" smtClean="0"/>
                    </a:p>
                    <a:p>
                      <a:r>
                        <a:rPr lang="zh-CN" altLang="en-US" sz="1200" dirty="0"/>
                        <a:t>甲方</a:t>
                      </a:r>
                      <a:r>
                        <a:rPr lang="en-US" altLang="zh-CN" sz="1200" dirty="0"/>
                        <a:t>-</a:t>
                      </a:r>
                      <a:r>
                        <a:rPr lang="zh-CN" altLang="en-US" sz="1200" dirty="0"/>
                        <a:t>乙方</a:t>
                      </a:r>
                      <a:r>
                        <a:rPr lang="en-US" altLang="zh-CN" sz="1200" dirty="0"/>
                        <a:t>-</a:t>
                      </a:r>
                      <a:r>
                        <a:rPr lang="zh-CN" altLang="en-US" sz="1200" dirty="0"/>
                        <a:t>联合体关系判别</a:t>
                      </a:r>
                    </a:p>
                  </a:txBody>
                  <a:tcPr/>
                </a:tc>
                <a:tc>
                  <a:txBody>
                    <a:bodyPr/>
                    <a:lstStyle/>
                    <a:p>
                      <a:r>
                        <a:rPr lang="en-US" altLang="zh-CN" sz="1400" dirty="0" smtClean="0"/>
                        <a:t>95%</a:t>
                      </a:r>
                      <a:endParaRPr lang="zh-CN" altLang="en-US" sz="1400" dirty="0"/>
                    </a:p>
                  </a:txBody>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t="13018" b="19291"/>
          <a:stretch>
            <a:fillRect/>
          </a:stretch>
        </p:blipFill>
        <p:spPr>
          <a:xfrm>
            <a:off x="0" y="0"/>
            <a:ext cx="12192000" cy="1033670"/>
          </a:xfrm>
          <a:prstGeom prst="rect">
            <a:avLst/>
          </a:prstGeom>
        </p:spPr>
      </p:pic>
      <p:sp>
        <p:nvSpPr>
          <p:cNvPr id="3" name="文本框 2"/>
          <p:cNvSpPr txBox="1"/>
          <p:nvPr/>
        </p:nvSpPr>
        <p:spPr>
          <a:xfrm>
            <a:off x="2060515" y="1291221"/>
            <a:ext cx="7846143" cy="523220"/>
          </a:xfrm>
          <a:prstGeom prst="rect">
            <a:avLst/>
          </a:prstGeom>
          <a:noFill/>
        </p:spPr>
        <p:txBody>
          <a:bodyPr wrap="square" rtlCol="0">
            <a:spAutoFit/>
          </a:bodyPr>
          <a:lstStyle/>
          <a:p>
            <a:pPr algn="ctr"/>
            <a:r>
              <a:rPr kumimoji="1" lang="zh-CN" altLang="en-US" sz="2800" dirty="0" smtClean="0">
                <a:latin typeface="微软雅黑" panose="020B0503020204020204" pitchFamily="34" charset="-122"/>
                <a:ea typeface="微软雅黑" panose="020B0503020204020204" pitchFamily="34" charset="-122"/>
              </a:rPr>
              <a:t>主体模型</a:t>
            </a:r>
            <a:r>
              <a:rPr kumimoji="1" lang="en-US" altLang="zh-CN" sz="2800" dirty="0" smtClean="0">
                <a:latin typeface="微软雅黑" panose="020B0503020204020204" pitchFamily="34" charset="-122"/>
                <a:ea typeface="微软雅黑" panose="020B0503020204020204" pitchFamily="34" charset="-122"/>
              </a:rPr>
              <a:t>-template</a:t>
            </a:r>
            <a:endParaRPr kumimoji="1" lang="zh-CN" altLang="en-US" sz="2800" dirty="0">
              <a:latin typeface="微软雅黑" panose="020B0503020204020204" pitchFamily="34" charset="-122"/>
              <a:ea typeface="微软雅黑" panose="020B0503020204020204" pitchFamily="34" charset="-122"/>
            </a:endParaRPr>
          </a:p>
        </p:txBody>
      </p:sp>
      <p:sp>
        <p:nvSpPr>
          <p:cNvPr id="4" name="TextBox 1"/>
          <p:cNvSpPr txBox="1"/>
          <p:nvPr/>
        </p:nvSpPr>
        <p:spPr>
          <a:xfrm>
            <a:off x="460315" y="2057400"/>
            <a:ext cx="11000165" cy="92333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通过表格抽取和深度学习抽取，已经获得了大量关键数据（包括主键），通过正则模板可以补充遗漏的数据。</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在资产重组抽取标的信息时，利用</a:t>
            </a:r>
            <a:r>
              <a:rPr lang="en-US" altLang="zh-CN" dirty="0" smtClean="0">
                <a:latin typeface="微软雅黑" panose="020B0503020204020204" pitchFamily="34" charset="-122"/>
                <a:ea typeface="微软雅黑" panose="020B0503020204020204" pitchFamily="34" charset="-122"/>
              </a:rPr>
              <a:t>CNN</a:t>
            </a:r>
            <a:r>
              <a:rPr lang="zh-CN" altLang="en-US" dirty="0" smtClean="0">
                <a:latin typeface="微软雅黑" panose="020B0503020204020204" pitchFamily="34" charset="-122"/>
                <a:ea typeface="微软雅黑" panose="020B0503020204020204" pitchFamily="34" charset="-122"/>
              </a:rPr>
              <a:t>文本二分类过滤出关键句子再使用模板匹配抽取信息能提高一定得分。</a:t>
            </a:r>
            <a:endParaRPr lang="en-US" altLang="zh-CN" dirty="0" smtClean="0">
              <a:latin typeface="微软雅黑" panose="020B0503020204020204" pitchFamily="34" charset="-122"/>
              <a:ea typeface="微软雅黑" panose="020B0503020204020204" pitchFamily="34" charset="-122"/>
            </a:endParaRPr>
          </a:p>
          <a:p>
            <a:endParaRPr lang="zh-CN" altLang="zh-CN" dirty="0">
              <a:latin typeface="微软雅黑" panose="020B0503020204020204" pitchFamily="34" charset="-122"/>
              <a:ea typeface="微软雅黑" panose="020B0503020204020204" pitchFamily="34" charset="-122"/>
            </a:endParaRPr>
          </a:p>
        </p:txBody>
      </p:sp>
      <p:sp>
        <p:nvSpPr>
          <p:cNvPr id="5" name="右箭头 4"/>
          <p:cNvSpPr/>
          <p:nvPr/>
        </p:nvSpPr>
        <p:spPr>
          <a:xfrm>
            <a:off x="6809994" y="5851017"/>
            <a:ext cx="1257764" cy="4023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stretch>
            <a:fillRect/>
          </a:stretch>
        </p:blipFill>
        <p:spPr>
          <a:xfrm>
            <a:off x="8225980" y="5541581"/>
            <a:ext cx="1514475" cy="866775"/>
          </a:xfrm>
          <a:prstGeom prst="rect">
            <a:avLst/>
          </a:prstGeom>
        </p:spPr>
      </p:pic>
      <p:sp>
        <p:nvSpPr>
          <p:cNvPr id="8" name="文本框 7"/>
          <p:cNvSpPr txBox="1"/>
          <p:nvPr/>
        </p:nvSpPr>
        <p:spPr>
          <a:xfrm>
            <a:off x="6783705" y="5513313"/>
            <a:ext cx="1358348" cy="461665"/>
          </a:xfrm>
          <a:prstGeom prst="rect">
            <a:avLst/>
          </a:prstGeom>
          <a:noFill/>
        </p:spPr>
        <p:txBody>
          <a:bodyPr wrap="square" rtlCol="0">
            <a:spAutoFit/>
          </a:bodyPr>
          <a:lstStyle/>
          <a:p>
            <a:r>
              <a:rPr lang="en-US" altLang="zh-CN" sz="2400" dirty="0" smtClean="0"/>
              <a:t>extract</a:t>
            </a:r>
            <a:endParaRPr lang="zh-CN" altLang="en-US" sz="2400" dirty="0"/>
          </a:p>
        </p:txBody>
      </p:sp>
      <p:pic>
        <p:nvPicPr>
          <p:cNvPr id="10" name="图片 9"/>
          <p:cNvPicPr>
            <a:picLocks noChangeAspect="1"/>
          </p:cNvPicPr>
          <p:nvPr/>
        </p:nvPicPr>
        <p:blipFill>
          <a:blip r:embed="rId4"/>
          <a:stretch>
            <a:fillRect/>
          </a:stretch>
        </p:blipFill>
        <p:spPr>
          <a:xfrm>
            <a:off x="837148" y="5636840"/>
            <a:ext cx="5895975" cy="733425"/>
          </a:xfrm>
          <a:prstGeom prst="rect">
            <a:avLst/>
          </a:prstGeom>
        </p:spPr>
      </p:pic>
      <p:sp>
        <p:nvSpPr>
          <p:cNvPr id="2" name="文本框 1"/>
          <p:cNvSpPr txBox="1"/>
          <p:nvPr/>
        </p:nvSpPr>
        <p:spPr>
          <a:xfrm>
            <a:off x="862965" y="3703320"/>
            <a:ext cx="4112895" cy="737235"/>
          </a:xfrm>
          <a:prstGeom prst="rect">
            <a:avLst/>
          </a:prstGeom>
          <a:noFill/>
        </p:spPr>
        <p:txBody>
          <a:bodyPr wrap="square" rtlCol="0">
            <a:spAutoFit/>
          </a:bodyPr>
          <a:lstStyle/>
          <a:p>
            <a:r>
              <a:rPr lang="zh-CN" altLang="en-US" sz="1400"/>
              <a:t>广东海印集团股份有限公司（以下简称“公司”或“海印股份”）于近日收到控股股东</a:t>
            </a:r>
            <a:r>
              <a:rPr lang="zh-CN" altLang="en-US" sz="1400">
                <a:solidFill>
                  <a:srgbClr val="FF0000"/>
                </a:solidFill>
              </a:rPr>
              <a:t>广州海印实业集团有限公司</a:t>
            </a:r>
            <a:r>
              <a:rPr lang="zh-CN" altLang="en-US" sz="1400"/>
              <a:t>（以下简称“</a:t>
            </a:r>
            <a:r>
              <a:rPr lang="zh-CN" altLang="en-US" sz="1400">
                <a:solidFill>
                  <a:schemeClr val="accent3"/>
                </a:solidFill>
              </a:rPr>
              <a:t>海印集团</a:t>
            </a:r>
            <a:r>
              <a:rPr lang="zh-CN" altLang="en-US" sz="1400"/>
              <a:t>”）发来的函</a:t>
            </a:r>
          </a:p>
        </p:txBody>
      </p:sp>
      <p:sp>
        <p:nvSpPr>
          <p:cNvPr id="9" name="线形标注 2(无边框) 8"/>
          <p:cNvSpPr/>
          <p:nvPr/>
        </p:nvSpPr>
        <p:spPr>
          <a:xfrm>
            <a:off x="4893945" y="3698240"/>
            <a:ext cx="622935" cy="252730"/>
          </a:xfrm>
          <a:prstGeom prst="callout2">
            <a:avLst>
              <a:gd name="adj1" fmla="val 18750"/>
              <a:gd name="adj2" fmla="val -8333"/>
              <a:gd name="adj3" fmla="val 18750"/>
              <a:gd name="adj4" fmla="val -16667"/>
              <a:gd name="adj5" fmla="val 105778"/>
              <a:gd name="adj6" fmla="val -10988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solidFill>
                  <a:schemeClr val="tx1"/>
                </a:solidFill>
              </a:rPr>
              <a:t>公司</a:t>
            </a:r>
          </a:p>
        </p:txBody>
      </p:sp>
      <p:sp>
        <p:nvSpPr>
          <p:cNvPr id="13" name="线形标注 1(无边框) 12"/>
          <p:cNvSpPr/>
          <p:nvPr/>
        </p:nvSpPr>
        <p:spPr>
          <a:xfrm>
            <a:off x="349250" y="3950970"/>
            <a:ext cx="590550" cy="188595"/>
          </a:xfrm>
          <a:prstGeom prst="callout1">
            <a:avLst>
              <a:gd name="adj1" fmla="val 50168"/>
              <a:gd name="adj2" fmla="val 107853"/>
              <a:gd name="adj3" fmla="val 134006"/>
              <a:gd name="adj4" fmla="val 3866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solidFill>
                  <a:schemeClr val="tx1"/>
                </a:solidFill>
              </a:rPr>
              <a:t>未抽取</a:t>
            </a:r>
          </a:p>
        </p:txBody>
      </p:sp>
      <p:sp>
        <p:nvSpPr>
          <p:cNvPr id="14" name="右箭头 13"/>
          <p:cNvSpPr/>
          <p:nvPr/>
        </p:nvSpPr>
        <p:spPr>
          <a:xfrm>
            <a:off x="5768594" y="3730117"/>
            <a:ext cx="1257764" cy="4023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344295" y="4573905"/>
            <a:ext cx="2556510" cy="275590"/>
          </a:xfrm>
          <a:prstGeom prst="rect">
            <a:avLst/>
          </a:prstGeom>
          <a:noFill/>
        </p:spPr>
        <p:txBody>
          <a:bodyPr wrap="square" rtlCol="0">
            <a:spAutoFit/>
          </a:bodyPr>
          <a:lstStyle/>
          <a:p>
            <a:pPr algn="ctr"/>
            <a:r>
              <a:rPr lang="zh-CN" altLang="en-US" sz="1200"/>
              <a:t>深度学习模块未抽取到简称</a:t>
            </a:r>
          </a:p>
        </p:txBody>
      </p:sp>
      <p:sp>
        <p:nvSpPr>
          <p:cNvPr id="16" name="文本框 15"/>
          <p:cNvSpPr txBox="1"/>
          <p:nvPr/>
        </p:nvSpPr>
        <p:spPr>
          <a:xfrm>
            <a:off x="5768340" y="3390265"/>
            <a:ext cx="1170940" cy="460375"/>
          </a:xfrm>
          <a:prstGeom prst="rect">
            <a:avLst/>
          </a:prstGeom>
          <a:noFill/>
        </p:spPr>
        <p:txBody>
          <a:bodyPr wrap="square" rtlCol="0">
            <a:spAutoFit/>
          </a:bodyPr>
          <a:lstStyle/>
          <a:p>
            <a:r>
              <a:rPr lang="en-US" altLang="zh-CN" sz="2400" dirty="0" smtClean="0"/>
              <a:t>extract</a:t>
            </a:r>
            <a:endParaRPr lang="zh-CN" altLang="en-US" sz="2400" dirty="0"/>
          </a:p>
        </p:txBody>
      </p:sp>
      <p:sp>
        <p:nvSpPr>
          <p:cNvPr id="17" name="文本框 16"/>
          <p:cNvSpPr txBox="1"/>
          <p:nvPr/>
        </p:nvSpPr>
        <p:spPr>
          <a:xfrm>
            <a:off x="7320280" y="3763010"/>
            <a:ext cx="2914015" cy="306705"/>
          </a:xfrm>
          <a:prstGeom prst="rect">
            <a:avLst/>
          </a:prstGeom>
          <a:noFill/>
        </p:spPr>
        <p:txBody>
          <a:bodyPr wrap="square" rtlCol="0">
            <a:spAutoFit/>
          </a:bodyPr>
          <a:lstStyle/>
          <a:p>
            <a:r>
              <a:rPr lang="zh-CN" altLang="en-US" sz="1400"/>
              <a:t>模板补充抽取简称：海印集团</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t="13018" b="19291"/>
          <a:stretch>
            <a:fillRect/>
          </a:stretch>
        </p:blipFill>
        <p:spPr>
          <a:xfrm>
            <a:off x="0" y="0"/>
            <a:ext cx="12192000" cy="1033670"/>
          </a:xfrm>
          <a:prstGeom prst="rect">
            <a:avLst/>
          </a:prstGeom>
        </p:spPr>
      </p:pic>
      <p:sp>
        <p:nvSpPr>
          <p:cNvPr id="3" name="文本框 2"/>
          <p:cNvSpPr txBox="1"/>
          <p:nvPr/>
        </p:nvSpPr>
        <p:spPr>
          <a:xfrm>
            <a:off x="2060515" y="1291221"/>
            <a:ext cx="7846143" cy="523220"/>
          </a:xfrm>
          <a:prstGeom prst="rect">
            <a:avLst/>
          </a:prstGeom>
          <a:noFill/>
        </p:spPr>
        <p:txBody>
          <a:bodyPr wrap="square" rtlCol="0">
            <a:spAutoFit/>
          </a:bodyPr>
          <a:lstStyle/>
          <a:p>
            <a:pPr algn="ctr"/>
            <a:r>
              <a:rPr kumimoji="1" lang="zh-CN" altLang="en-US" sz="2800" dirty="0" smtClean="0">
                <a:latin typeface="微软雅黑" panose="020B0503020204020204" pitchFamily="34" charset="-122"/>
                <a:ea typeface="微软雅黑" panose="020B0503020204020204" pitchFamily="34" charset="-122"/>
              </a:rPr>
              <a:t>简单线上部署方案</a:t>
            </a:r>
            <a:endParaRPr kumimoji="1" lang="zh-CN" altLang="en-US" sz="2800" dirty="0">
              <a:latin typeface="微软雅黑" panose="020B0503020204020204" pitchFamily="34" charset="-122"/>
              <a:ea typeface="微软雅黑" panose="020B0503020204020204" pitchFamily="34" charset="-122"/>
            </a:endParaRPr>
          </a:p>
        </p:txBody>
      </p:sp>
      <p:sp>
        <p:nvSpPr>
          <p:cNvPr id="2" name="圆角矩形 1"/>
          <p:cNvSpPr/>
          <p:nvPr/>
        </p:nvSpPr>
        <p:spPr>
          <a:xfrm>
            <a:off x="2412873" y="2679192"/>
            <a:ext cx="1874520" cy="5212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AI job1|flask</a:t>
            </a:r>
            <a:endParaRPr lang="zh-CN" altLang="en-US" dirty="0">
              <a:solidFill>
                <a:schemeClr val="tx1"/>
              </a:solidFill>
            </a:endParaRPr>
          </a:p>
        </p:txBody>
      </p:sp>
      <p:sp>
        <p:nvSpPr>
          <p:cNvPr id="10" name="圆角矩形 9"/>
          <p:cNvSpPr/>
          <p:nvPr/>
        </p:nvSpPr>
        <p:spPr>
          <a:xfrm>
            <a:off x="2412873" y="3508248"/>
            <a:ext cx="1874520" cy="5212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AI job2</a:t>
            </a:r>
            <a:r>
              <a:rPr lang="en-US" altLang="zh-CN" dirty="0">
                <a:solidFill>
                  <a:schemeClr val="tx1"/>
                </a:solidFill>
              </a:rPr>
              <a:t>|flask</a:t>
            </a:r>
            <a:endParaRPr lang="zh-CN" altLang="en-US" dirty="0">
              <a:solidFill>
                <a:schemeClr val="tx1"/>
              </a:solidFill>
            </a:endParaRPr>
          </a:p>
        </p:txBody>
      </p:sp>
      <p:sp>
        <p:nvSpPr>
          <p:cNvPr id="11" name="圆角矩形 10"/>
          <p:cNvSpPr/>
          <p:nvPr/>
        </p:nvSpPr>
        <p:spPr>
          <a:xfrm>
            <a:off x="2412873" y="5126736"/>
            <a:ext cx="1874520" cy="5212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AI </a:t>
            </a:r>
            <a:r>
              <a:rPr lang="en-US" altLang="zh-CN" dirty="0" err="1" smtClean="0">
                <a:solidFill>
                  <a:schemeClr val="tx1"/>
                </a:solidFill>
              </a:rPr>
              <a:t>jobn</a:t>
            </a:r>
            <a:r>
              <a:rPr lang="en-US" altLang="zh-CN" dirty="0" err="1">
                <a:solidFill>
                  <a:schemeClr val="tx1"/>
                </a:solidFill>
              </a:rPr>
              <a:t>|flask</a:t>
            </a:r>
            <a:endParaRPr lang="zh-CN" altLang="en-US" dirty="0">
              <a:solidFill>
                <a:schemeClr val="tx1"/>
              </a:solidFill>
            </a:endParaRPr>
          </a:p>
        </p:txBody>
      </p:sp>
      <p:sp>
        <p:nvSpPr>
          <p:cNvPr id="13" name="椭圆 12"/>
          <p:cNvSpPr/>
          <p:nvPr/>
        </p:nvSpPr>
        <p:spPr>
          <a:xfrm flipH="1">
            <a:off x="3279267" y="4258056"/>
            <a:ext cx="105156" cy="106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椭圆 15"/>
          <p:cNvSpPr/>
          <p:nvPr/>
        </p:nvSpPr>
        <p:spPr>
          <a:xfrm flipH="1">
            <a:off x="3279267" y="4486656"/>
            <a:ext cx="105156" cy="106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flipH="1">
            <a:off x="3279267" y="4724400"/>
            <a:ext cx="105156" cy="106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圆角矩形 17"/>
          <p:cNvSpPr/>
          <p:nvPr/>
        </p:nvSpPr>
        <p:spPr>
          <a:xfrm>
            <a:off x="1809369" y="2246376"/>
            <a:ext cx="3081528" cy="4023360"/>
          </a:xfrm>
          <a:prstGeom prst="round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a:p>
            <a:pPr algn="ctr"/>
            <a:endParaRPr lang="en-US" altLang="zh-CN" dirty="0"/>
          </a:p>
          <a:p>
            <a:pPr algn="ctr"/>
            <a:endParaRPr lang="en-US" altLang="zh-CN" dirty="0" smtClean="0"/>
          </a:p>
          <a:p>
            <a:pPr algn="ctr"/>
            <a:endParaRPr lang="en-US" altLang="zh-CN" dirty="0"/>
          </a:p>
          <a:p>
            <a:pPr algn="ctr"/>
            <a:endParaRPr lang="en-US" altLang="zh-CN" dirty="0" smtClean="0"/>
          </a:p>
          <a:p>
            <a:pPr algn="ctr"/>
            <a:endParaRPr lang="en-US" altLang="zh-CN" dirty="0"/>
          </a:p>
          <a:p>
            <a:pPr algn="ctr"/>
            <a:endParaRPr lang="en-US" altLang="zh-CN" dirty="0" smtClean="0"/>
          </a:p>
          <a:p>
            <a:pPr algn="ctr"/>
            <a:endParaRPr lang="en-US" altLang="zh-CN" dirty="0"/>
          </a:p>
          <a:p>
            <a:pPr algn="ctr"/>
            <a:endParaRPr lang="en-US" altLang="zh-CN" dirty="0" smtClean="0"/>
          </a:p>
          <a:p>
            <a:pPr algn="ctr"/>
            <a:endParaRPr lang="en-US" altLang="zh-CN" dirty="0"/>
          </a:p>
          <a:p>
            <a:pPr algn="ctr"/>
            <a:endParaRPr lang="en-US" altLang="zh-CN" dirty="0" smtClean="0"/>
          </a:p>
          <a:p>
            <a:pPr algn="ctr"/>
            <a:endParaRPr lang="en-US" altLang="zh-CN" dirty="0"/>
          </a:p>
          <a:p>
            <a:pPr algn="ctr"/>
            <a:endParaRPr lang="en-US" altLang="zh-CN" dirty="0" smtClean="0"/>
          </a:p>
          <a:p>
            <a:pPr algn="ctr"/>
            <a:r>
              <a:rPr lang="en-US" altLang="zh-CN" dirty="0">
                <a:solidFill>
                  <a:schemeClr val="tx1"/>
                </a:solidFill>
              </a:rPr>
              <a:t>supervisor</a:t>
            </a:r>
            <a:endParaRPr lang="zh-CN" altLang="en-US" dirty="0">
              <a:solidFill>
                <a:schemeClr val="tx1"/>
              </a:solidFill>
            </a:endParaRPr>
          </a:p>
        </p:txBody>
      </p:sp>
      <p:cxnSp>
        <p:nvCxnSpPr>
          <p:cNvPr id="20" name="直接箭头连接符 19"/>
          <p:cNvCxnSpPr/>
          <p:nvPr/>
        </p:nvCxnSpPr>
        <p:spPr>
          <a:xfrm>
            <a:off x="4292600" y="2940050"/>
            <a:ext cx="2181225" cy="1089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a:off x="4292600" y="3768725"/>
            <a:ext cx="2181225" cy="3917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flipV="1">
            <a:off x="4292600" y="4297680"/>
            <a:ext cx="2181225" cy="9817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圆角矩形 24"/>
          <p:cNvSpPr/>
          <p:nvPr/>
        </p:nvSpPr>
        <p:spPr>
          <a:xfrm>
            <a:off x="6547104" y="3877818"/>
            <a:ext cx="1289304" cy="5935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nginx</a:t>
            </a:r>
            <a:endParaRPr lang="zh-CN" altLang="en-US" dirty="0">
              <a:solidFill>
                <a:schemeClr val="tx1"/>
              </a:solidFill>
            </a:endParaRPr>
          </a:p>
        </p:txBody>
      </p:sp>
      <p:sp>
        <p:nvSpPr>
          <p:cNvPr id="26" name="右箭头 25"/>
          <p:cNvSpPr/>
          <p:nvPr/>
        </p:nvSpPr>
        <p:spPr>
          <a:xfrm>
            <a:off x="8065008" y="4029456"/>
            <a:ext cx="649224" cy="281940"/>
          </a:xfrm>
          <a:prstGeom prst="rightArrow">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9006840" y="3877818"/>
            <a:ext cx="1508760" cy="6088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a:t>
            </a:r>
            <a:r>
              <a:rPr lang="en-US" altLang="zh-CN" dirty="0" smtClean="0">
                <a:solidFill>
                  <a:schemeClr val="tx1"/>
                </a:solidFill>
              </a:rPr>
              <a:t>est </a:t>
            </a:r>
            <a:r>
              <a:rPr lang="en-US" altLang="zh-CN" dirty="0" err="1" smtClean="0">
                <a:solidFill>
                  <a:schemeClr val="tx1"/>
                </a:solidFill>
              </a:rPr>
              <a:t>api</a:t>
            </a:r>
            <a:endParaRPr lang="zh-CN" altLang="en-US" dirty="0">
              <a:solidFill>
                <a:schemeClr val="tx1"/>
              </a:solidFill>
            </a:endParaRPr>
          </a:p>
        </p:txBody>
      </p:sp>
      <p:sp>
        <p:nvSpPr>
          <p:cNvPr id="4" name="文本框 3"/>
          <p:cNvSpPr txBox="1"/>
          <p:nvPr/>
        </p:nvSpPr>
        <p:spPr>
          <a:xfrm>
            <a:off x="7743825" y="5045075"/>
            <a:ext cx="3178175" cy="1476375"/>
          </a:xfrm>
          <a:prstGeom prst="rect">
            <a:avLst/>
          </a:prstGeom>
          <a:noFill/>
        </p:spPr>
        <p:txBody>
          <a:bodyPr wrap="square" rtlCol="0">
            <a:spAutoFit/>
          </a:bodyPr>
          <a:lstStyle/>
          <a:p>
            <a:pPr algn="ctr"/>
            <a:r>
              <a:rPr lang="zh-CN" altLang="en-US"/>
              <a:t>注释</a:t>
            </a:r>
            <a:endParaRPr lang="en-US" altLang="zh-CN"/>
          </a:p>
          <a:p>
            <a:r>
              <a:rPr lang="en-US" altLang="zh-CN"/>
              <a:t>flask</a:t>
            </a:r>
            <a:r>
              <a:rPr lang="zh-CN" altLang="en-US"/>
              <a:t>：</a:t>
            </a:r>
            <a:r>
              <a:rPr lang="en-US" altLang="zh-CN"/>
              <a:t>	     python web</a:t>
            </a:r>
            <a:r>
              <a:rPr lang="zh-CN" altLang="en-US"/>
              <a:t>框架</a:t>
            </a:r>
          </a:p>
          <a:p>
            <a:r>
              <a:rPr lang="en-US" altLang="zh-CN" dirty="0">
                <a:sym typeface="+mn-ea"/>
              </a:rPr>
              <a:t>supervisor</a:t>
            </a:r>
            <a:r>
              <a:rPr lang="zh-CN" altLang="en-US"/>
              <a:t>：守护进程</a:t>
            </a:r>
          </a:p>
          <a:p>
            <a:r>
              <a:rPr lang="en-US" altLang="zh-CN" dirty="0" err="1">
                <a:sym typeface="+mn-ea"/>
              </a:rPr>
              <a:t>nginx</a:t>
            </a:r>
            <a:r>
              <a:rPr lang="zh-CN" altLang="en-US" dirty="0" err="1">
                <a:sym typeface="+mn-ea"/>
              </a:rPr>
              <a:t>：       反向代理框架</a:t>
            </a:r>
            <a:endParaRPr lang="zh-CN" altLang="en-US"/>
          </a:p>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t="13018" b="19291"/>
          <a:stretch>
            <a:fillRect/>
          </a:stretch>
        </p:blipFill>
        <p:spPr>
          <a:xfrm>
            <a:off x="0" y="0"/>
            <a:ext cx="12192000" cy="1033670"/>
          </a:xfrm>
          <a:prstGeom prst="rect">
            <a:avLst/>
          </a:prstGeom>
        </p:spPr>
      </p:pic>
      <p:sp>
        <p:nvSpPr>
          <p:cNvPr id="3" name="文本框 2"/>
          <p:cNvSpPr txBox="1"/>
          <p:nvPr/>
        </p:nvSpPr>
        <p:spPr>
          <a:xfrm>
            <a:off x="2060515" y="1291221"/>
            <a:ext cx="7846143" cy="521970"/>
          </a:xfrm>
          <a:prstGeom prst="rect">
            <a:avLst/>
          </a:prstGeom>
          <a:noFill/>
        </p:spPr>
        <p:txBody>
          <a:bodyPr wrap="square" rtlCol="0">
            <a:spAutoFit/>
          </a:bodyPr>
          <a:lstStyle/>
          <a:p>
            <a:pPr algn="ctr"/>
            <a:r>
              <a:rPr kumimoji="1" lang="zh-CN" altLang="en-US" sz="2800" dirty="0" smtClean="0">
                <a:latin typeface="微软雅黑" panose="020B0503020204020204" pitchFamily="34" charset="-122"/>
                <a:ea typeface="微软雅黑" panose="020B0503020204020204" pitchFamily="34" charset="-122"/>
              </a:rPr>
              <a:t>整个工程用到的开源库</a:t>
            </a:r>
          </a:p>
        </p:txBody>
      </p:sp>
      <p:graphicFrame>
        <p:nvGraphicFramePr>
          <p:cNvPr id="4" name="表格 3"/>
          <p:cNvGraphicFramePr/>
          <p:nvPr/>
        </p:nvGraphicFramePr>
        <p:xfrm>
          <a:off x="3703320" y="2545080"/>
          <a:ext cx="3959225" cy="2286000"/>
        </p:xfrm>
        <a:graphic>
          <a:graphicData uri="http://schemas.openxmlformats.org/drawingml/2006/table">
            <a:tbl>
              <a:tblPr firstRow="1" bandRow="1">
                <a:tableStyleId>{5C22544A-7EE6-4342-B048-85BDC9FD1C3A}</a:tableStyleId>
              </a:tblPr>
              <a:tblGrid>
                <a:gridCol w="3959225"/>
              </a:tblGrid>
              <a:tr h="381000">
                <a:tc>
                  <a:txBody>
                    <a:bodyPr/>
                    <a:lstStyle/>
                    <a:p>
                      <a:pPr>
                        <a:buNone/>
                      </a:pPr>
                      <a:endParaRPr lang="zh-CN" altLang="en-US"/>
                    </a:p>
                  </a:txBody>
                  <a:tcPr>
                    <a:noFill/>
                  </a:tcPr>
                </a:tc>
              </a:tr>
              <a:tr h="381000">
                <a:tc>
                  <a:txBody>
                    <a:bodyPr/>
                    <a:lstStyle/>
                    <a:p>
                      <a:pPr>
                        <a:buNone/>
                      </a:pPr>
                      <a:endParaRPr lang="zh-CN" altLang="en-US"/>
                    </a:p>
                  </a:txBody>
                  <a:tcPr>
                    <a:noFill/>
                  </a:tcPr>
                </a:tc>
              </a:tr>
              <a:tr h="381000">
                <a:tc>
                  <a:txBody>
                    <a:bodyPr/>
                    <a:lstStyle/>
                    <a:p>
                      <a:pPr>
                        <a:buNone/>
                      </a:pPr>
                      <a:endParaRPr lang="zh-CN" altLang="en-US"/>
                    </a:p>
                  </a:txBody>
                  <a:tcPr>
                    <a:noFill/>
                  </a:tcPr>
                </a:tc>
              </a:tr>
              <a:tr h="381000">
                <a:tc>
                  <a:txBody>
                    <a:bodyPr/>
                    <a:lstStyle/>
                    <a:p>
                      <a:pPr>
                        <a:buNone/>
                      </a:pPr>
                      <a:endParaRPr lang="zh-CN" altLang="en-US"/>
                    </a:p>
                  </a:txBody>
                  <a:tcPr>
                    <a:noFill/>
                  </a:tcPr>
                </a:tc>
              </a:tr>
              <a:tr h="381000">
                <a:tc>
                  <a:txBody>
                    <a:bodyPr/>
                    <a:lstStyle/>
                    <a:p>
                      <a:pPr>
                        <a:buNone/>
                      </a:pPr>
                      <a:endParaRPr lang="zh-CN" altLang="en-US"/>
                    </a:p>
                  </a:txBody>
                  <a:tcPr>
                    <a:noFill/>
                  </a:tcPr>
                </a:tc>
              </a:tr>
              <a:tr h="381000">
                <a:tc>
                  <a:txBody>
                    <a:bodyPr/>
                    <a:lstStyle/>
                    <a:p>
                      <a:pPr>
                        <a:buNone/>
                      </a:pPr>
                      <a:endParaRPr lang="zh-CN" altLang="en-US"/>
                    </a:p>
                  </a:txBody>
                  <a:tcPr>
                    <a:noFill/>
                  </a:tcPr>
                </a:tc>
              </a:tr>
            </a:tbl>
          </a:graphicData>
        </a:graphic>
      </p:graphicFrame>
      <p:graphicFrame>
        <p:nvGraphicFramePr>
          <p:cNvPr id="5" name="表格 4"/>
          <p:cNvGraphicFramePr/>
          <p:nvPr/>
        </p:nvGraphicFramePr>
        <p:xfrm>
          <a:off x="2952115" y="2414270"/>
          <a:ext cx="5850890" cy="3708400"/>
        </p:xfrm>
        <a:graphic>
          <a:graphicData uri="http://schemas.openxmlformats.org/drawingml/2006/table">
            <a:tbl>
              <a:tblPr firstRow="1" bandRow="1">
                <a:tableStyleId>{5C22544A-7EE6-4342-B048-85BDC9FD1C3A}</a:tableStyleId>
              </a:tblPr>
              <a:tblGrid>
                <a:gridCol w="2925445"/>
                <a:gridCol w="2925445"/>
              </a:tblGrid>
              <a:tr h="463550">
                <a:tc>
                  <a:txBody>
                    <a:bodyPr/>
                    <a:lstStyle/>
                    <a:p>
                      <a:pPr algn="ctr">
                        <a:buNone/>
                      </a:pPr>
                      <a:r>
                        <a:rPr lang="en-US" altLang="zh-CN" sz="1800" b="0">
                          <a:solidFill>
                            <a:schemeClr val="tx1"/>
                          </a:solidFill>
                          <a:sym typeface="+mn-ea"/>
                        </a:rPr>
                        <a:t>beautifulsoup</a:t>
                      </a:r>
                    </a:p>
                  </a:txBody>
                  <a:tcPr>
                    <a:solidFill>
                      <a:schemeClr val="accent1">
                        <a:lumMod val="20000"/>
                        <a:lumOff val="80000"/>
                      </a:schemeClr>
                    </a:solidFill>
                  </a:tcPr>
                </a:tc>
                <a:tc>
                  <a:txBody>
                    <a:bodyPr/>
                    <a:lstStyle/>
                    <a:p>
                      <a:pPr algn="ctr">
                        <a:buNone/>
                      </a:pPr>
                      <a:r>
                        <a:rPr lang="en-US" altLang="zh-CN" sz="1800" b="0">
                          <a:solidFill>
                            <a:schemeClr val="tx1"/>
                          </a:solidFill>
                          <a:sym typeface="+mn-ea"/>
                        </a:rPr>
                        <a:t>html</a:t>
                      </a:r>
                      <a:r>
                        <a:rPr lang="zh-CN" altLang="en-US" sz="1800" b="0">
                          <a:solidFill>
                            <a:schemeClr val="tx1"/>
                          </a:solidFill>
                          <a:sym typeface="+mn-ea"/>
                        </a:rPr>
                        <a:t>解析库</a:t>
                      </a:r>
                    </a:p>
                  </a:txBody>
                  <a:tcPr>
                    <a:solidFill>
                      <a:schemeClr val="accent1">
                        <a:lumMod val="20000"/>
                        <a:lumOff val="80000"/>
                      </a:schemeClr>
                    </a:solidFill>
                  </a:tcPr>
                </a:tc>
              </a:tr>
              <a:tr h="463550">
                <a:tc>
                  <a:txBody>
                    <a:bodyPr/>
                    <a:lstStyle/>
                    <a:p>
                      <a:pPr algn="ctr">
                        <a:buNone/>
                      </a:pPr>
                      <a:r>
                        <a:rPr lang="en-US" altLang="zh-CN"/>
                        <a:t>numpy</a:t>
                      </a:r>
                    </a:p>
                  </a:txBody>
                  <a:tcPr/>
                </a:tc>
                <a:tc>
                  <a:txBody>
                    <a:bodyPr/>
                    <a:lstStyle/>
                    <a:p>
                      <a:pPr algn="ctr">
                        <a:buNone/>
                      </a:pPr>
                      <a:r>
                        <a:rPr lang="zh-CN" altLang="en-US"/>
                        <a:t>数值计算库</a:t>
                      </a:r>
                    </a:p>
                  </a:txBody>
                  <a:tcPr/>
                </a:tc>
              </a:tr>
              <a:tr h="463550">
                <a:tc>
                  <a:txBody>
                    <a:bodyPr/>
                    <a:lstStyle/>
                    <a:p>
                      <a:pPr algn="ctr">
                        <a:buNone/>
                      </a:pPr>
                      <a:r>
                        <a:rPr lang="en-US" altLang="zh-CN"/>
                        <a:t>gensim</a:t>
                      </a:r>
                    </a:p>
                  </a:txBody>
                  <a:tcPr>
                    <a:solidFill>
                      <a:schemeClr val="accent1">
                        <a:lumMod val="20000"/>
                        <a:lumOff val="80000"/>
                      </a:schemeClr>
                    </a:solidFill>
                  </a:tcPr>
                </a:tc>
                <a:tc>
                  <a:txBody>
                    <a:bodyPr/>
                    <a:lstStyle/>
                    <a:p>
                      <a:pPr algn="ctr">
                        <a:buNone/>
                      </a:pPr>
                      <a:r>
                        <a:rPr lang="en-US" altLang="zh-CN"/>
                        <a:t>NLP</a:t>
                      </a:r>
                      <a:r>
                        <a:rPr lang="zh-CN" altLang="en-US"/>
                        <a:t>库</a:t>
                      </a:r>
                    </a:p>
                  </a:txBody>
                  <a:tcPr>
                    <a:solidFill>
                      <a:schemeClr val="accent1">
                        <a:lumMod val="20000"/>
                        <a:lumOff val="80000"/>
                      </a:schemeClr>
                    </a:solidFill>
                  </a:tcPr>
                </a:tc>
              </a:tr>
              <a:tr h="463550">
                <a:tc>
                  <a:txBody>
                    <a:bodyPr/>
                    <a:lstStyle/>
                    <a:p>
                      <a:pPr algn="ctr">
                        <a:buNone/>
                      </a:pPr>
                      <a:r>
                        <a:rPr lang="en-US" altLang="zh-CN" sz="1800">
                          <a:sym typeface="+mn-ea"/>
                        </a:rPr>
                        <a:t>mxnet</a:t>
                      </a:r>
                      <a:endParaRPr lang="en-US" altLang="zh-CN"/>
                    </a:p>
                  </a:txBody>
                  <a:tcPr/>
                </a:tc>
                <a:tc>
                  <a:txBody>
                    <a:bodyPr/>
                    <a:lstStyle/>
                    <a:p>
                      <a:pPr algn="ctr">
                        <a:buNone/>
                      </a:pPr>
                      <a:r>
                        <a:rPr lang="zh-CN" altLang="en-US"/>
                        <a:t>深度学习框架</a:t>
                      </a:r>
                    </a:p>
                  </a:txBody>
                  <a:tcPr/>
                </a:tc>
              </a:tr>
              <a:tr h="463550">
                <a:tc>
                  <a:txBody>
                    <a:bodyPr/>
                    <a:lstStyle/>
                    <a:p>
                      <a:pPr algn="ctr">
                        <a:buNone/>
                      </a:pPr>
                      <a:r>
                        <a:rPr lang="en-US" altLang="zh-CN" sz="1800">
                          <a:sym typeface="+mn-ea"/>
                        </a:rPr>
                        <a:t>tensorflow</a:t>
                      </a:r>
                      <a:endParaRPr lang="en-US" altLang="zh-CN"/>
                    </a:p>
                  </a:txBody>
                  <a:tcPr>
                    <a:solidFill>
                      <a:schemeClr val="accent1">
                        <a:lumMod val="20000"/>
                        <a:lumOff val="80000"/>
                      </a:schemeClr>
                    </a:solidFill>
                  </a:tcPr>
                </a:tc>
                <a:tc>
                  <a:txBody>
                    <a:bodyPr/>
                    <a:lstStyle/>
                    <a:p>
                      <a:pPr algn="ctr">
                        <a:buNone/>
                      </a:pPr>
                      <a:r>
                        <a:rPr lang="zh-CN" altLang="en-US" sz="1800">
                          <a:sym typeface="+mn-ea"/>
                        </a:rPr>
                        <a:t>深度学习框架</a:t>
                      </a:r>
                      <a:endParaRPr lang="en-US" altLang="zh-CN"/>
                    </a:p>
                  </a:txBody>
                  <a:tcPr>
                    <a:solidFill>
                      <a:schemeClr val="accent1">
                        <a:lumMod val="20000"/>
                        <a:lumOff val="80000"/>
                      </a:schemeClr>
                    </a:solidFill>
                  </a:tcPr>
                </a:tc>
              </a:tr>
              <a:tr h="463550">
                <a:tc>
                  <a:txBody>
                    <a:bodyPr/>
                    <a:lstStyle/>
                    <a:p>
                      <a:pPr algn="ctr">
                        <a:buNone/>
                      </a:pPr>
                      <a:r>
                        <a:rPr lang="en-US" altLang="zh-CN"/>
                        <a:t>flask</a:t>
                      </a:r>
                    </a:p>
                  </a:txBody>
                  <a:tcPr/>
                </a:tc>
                <a:tc>
                  <a:txBody>
                    <a:bodyPr/>
                    <a:lstStyle/>
                    <a:p>
                      <a:pPr algn="ctr">
                        <a:buNone/>
                      </a:pPr>
                      <a:r>
                        <a:rPr lang="en-US" altLang="zh-CN"/>
                        <a:t>web</a:t>
                      </a:r>
                      <a:r>
                        <a:rPr lang="zh-CN" altLang="en-US"/>
                        <a:t>框架</a:t>
                      </a:r>
                    </a:p>
                  </a:txBody>
                  <a:tcPr/>
                </a:tc>
              </a:tr>
              <a:tr h="463550">
                <a:tc>
                  <a:txBody>
                    <a:bodyPr/>
                    <a:lstStyle/>
                    <a:p>
                      <a:pPr algn="ctr">
                        <a:buNone/>
                      </a:pPr>
                      <a:r>
                        <a:rPr lang="en-US" altLang="zh-CN"/>
                        <a:t>supervisor</a:t>
                      </a:r>
                    </a:p>
                  </a:txBody>
                  <a:tcPr>
                    <a:solidFill>
                      <a:schemeClr val="accent1">
                        <a:lumMod val="20000"/>
                        <a:lumOff val="80000"/>
                      </a:schemeClr>
                    </a:solidFill>
                  </a:tcPr>
                </a:tc>
                <a:tc>
                  <a:txBody>
                    <a:bodyPr/>
                    <a:lstStyle/>
                    <a:p>
                      <a:pPr algn="ctr">
                        <a:buNone/>
                      </a:pPr>
                      <a:r>
                        <a:rPr lang="zh-CN" altLang="en-US"/>
                        <a:t>进程管理库</a:t>
                      </a:r>
                    </a:p>
                  </a:txBody>
                  <a:tcPr>
                    <a:solidFill>
                      <a:schemeClr val="accent1">
                        <a:lumMod val="20000"/>
                        <a:lumOff val="80000"/>
                      </a:schemeClr>
                    </a:solidFill>
                  </a:tcPr>
                </a:tc>
              </a:tr>
              <a:tr h="463550">
                <a:tc>
                  <a:txBody>
                    <a:bodyPr/>
                    <a:lstStyle/>
                    <a:p>
                      <a:pPr algn="ctr">
                        <a:buNone/>
                      </a:pPr>
                      <a:r>
                        <a:rPr lang="en-US" altLang="zh-CN"/>
                        <a:t>nginx</a:t>
                      </a:r>
                    </a:p>
                  </a:txBody>
                  <a:tcPr/>
                </a:tc>
                <a:tc>
                  <a:txBody>
                    <a:bodyPr/>
                    <a:lstStyle/>
                    <a:p>
                      <a:pPr algn="ctr">
                        <a:buNone/>
                      </a:pPr>
                      <a:r>
                        <a:rPr lang="zh-CN" altLang="en-US"/>
                        <a:t>反向代理库</a:t>
                      </a:r>
                    </a:p>
                  </a:txBody>
                  <a:tcPr/>
                </a:tc>
              </a:tr>
            </a:tbl>
          </a:graphicData>
        </a:graphic>
      </p:graphicFrame>
      <p:sp>
        <p:nvSpPr>
          <p:cNvPr id="12" name="右大括号 11"/>
          <p:cNvSpPr/>
          <p:nvPr/>
        </p:nvSpPr>
        <p:spPr>
          <a:xfrm>
            <a:off x="8989695" y="4879340"/>
            <a:ext cx="265430" cy="11404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9436100" y="5283200"/>
            <a:ext cx="1764665" cy="368300"/>
          </a:xfrm>
          <a:prstGeom prst="rect">
            <a:avLst/>
          </a:prstGeom>
          <a:noFill/>
        </p:spPr>
        <p:txBody>
          <a:bodyPr wrap="square" rtlCol="0">
            <a:spAutoFit/>
          </a:bodyPr>
          <a:lstStyle/>
          <a:p>
            <a:r>
              <a:rPr lang="zh-CN" altLang="en-US"/>
              <a:t>线上部署</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t="13018" b="19291"/>
          <a:stretch>
            <a:fillRect/>
          </a:stretch>
        </p:blipFill>
        <p:spPr>
          <a:xfrm>
            <a:off x="0" y="0"/>
            <a:ext cx="12192000" cy="1033670"/>
          </a:xfrm>
          <a:prstGeom prst="rect">
            <a:avLst/>
          </a:prstGeom>
        </p:spPr>
      </p:pic>
      <p:sp>
        <p:nvSpPr>
          <p:cNvPr id="3" name="文本框 2"/>
          <p:cNvSpPr txBox="1"/>
          <p:nvPr/>
        </p:nvSpPr>
        <p:spPr>
          <a:xfrm>
            <a:off x="2060515" y="1291221"/>
            <a:ext cx="7846143" cy="523220"/>
          </a:xfrm>
          <a:prstGeom prst="rect">
            <a:avLst/>
          </a:prstGeom>
          <a:noFill/>
        </p:spPr>
        <p:txBody>
          <a:bodyPr wrap="square" rtlCol="0">
            <a:spAutoFit/>
          </a:bodyPr>
          <a:lstStyle/>
          <a:p>
            <a:pPr algn="ctr"/>
            <a:r>
              <a:rPr kumimoji="1" lang="zh-CN" altLang="en-US" sz="2800" dirty="0" smtClean="0">
                <a:latin typeface="微软雅黑" panose="020B0503020204020204" pitchFamily="34" charset="-122"/>
                <a:ea typeface="微软雅黑" panose="020B0503020204020204" pitchFamily="34" charset="-122"/>
              </a:rPr>
              <a:t>创新点与不足</a:t>
            </a:r>
            <a:endParaRPr kumimoji="1" lang="zh-CN" altLang="en-US" sz="2800" dirty="0">
              <a:latin typeface="微软雅黑" panose="020B0503020204020204" pitchFamily="34" charset="-122"/>
              <a:ea typeface="微软雅黑" panose="020B0503020204020204" pitchFamily="34" charset="-122"/>
            </a:endParaRPr>
          </a:p>
        </p:txBody>
      </p:sp>
      <p:sp>
        <p:nvSpPr>
          <p:cNvPr id="19" name="TextBox 1"/>
          <p:cNvSpPr txBox="1"/>
          <p:nvPr/>
        </p:nvSpPr>
        <p:spPr>
          <a:xfrm>
            <a:off x="2355938" y="2071992"/>
            <a:ext cx="3218688" cy="4062651"/>
          </a:xfrm>
          <a:prstGeom prst="rect">
            <a:avLst/>
          </a:prstGeom>
          <a:noFill/>
        </p:spPr>
        <p:txBody>
          <a:bodyPr wrap="square" rtlCol="0">
            <a:spAutoFit/>
          </a:bodyPr>
          <a:lstStyle/>
          <a:p>
            <a:pPr algn="ctr"/>
            <a:endParaRPr lang="en-US" altLang="zh-CN" sz="2400" b="1"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开发了一套可复用的</a:t>
            </a:r>
            <a:r>
              <a:rPr lang="en-US" altLang="zh-CN" dirty="0" smtClean="0">
                <a:latin typeface="微软雅黑" panose="020B0503020204020204" pitchFamily="34" charset="-122"/>
                <a:ea typeface="微软雅黑" panose="020B0503020204020204" pitchFamily="34" charset="-122"/>
              </a:rPr>
              <a:t>html</a:t>
            </a:r>
            <a:r>
              <a:rPr lang="zh-CN" altLang="en-US" dirty="0" smtClean="0">
                <a:latin typeface="微软雅黑" panose="020B0503020204020204" pitchFamily="34" charset="-122"/>
                <a:ea typeface="微软雅黑" panose="020B0503020204020204" pitchFamily="34" charset="-122"/>
              </a:rPr>
              <a:t>文本和表格转化工具</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修改原始关系判别网络，使之能判断有序关系</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整个工程方案小且完备，可以开箱即用。</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p:txBody>
      </p:sp>
      <p:sp>
        <p:nvSpPr>
          <p:cNvPr id="21" name="TextBox 1"/>
          <p:cNvSpPr txBox="1"/>
          <p:nvPr/>
        </p:nvSpPr>
        <p:spPr>
          <a:xfrm>
            <a:off x="8055864" y="2071992"/>
            <a:ext cx="3227832" cy="3785652"/>
          </a:xfrm>
          <a:prstGeom prst="rect">
            <a:avLst/>
          </a:prstGeom>
          <a:noFill/>
        </p:spPr>
        <p:txBody>
          <a:bodyPr wrap="square" rtlCol="0">
            <a:spAutoFit/>
          </a:bodyPr>
          <a:lstStyle/>
          <a:p>
            <a:pPr algn="ctr"/>
            <a:endParaRPr lang="en-US" altLang="zh-CN" sz="2400" b="1"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算法流程采用串行结构，误差会随着层层传递而扩大</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2</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实体提取和关系判别是两个网络，且目前只做到判别二元有序关。是不是可以用单网络直接提取有关系的实体元组</a:t>
            </a:r>
            <a:r>
              <a:rPr lang="zh-CN" altLang="en-US" dirty="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正文处理中，模板提取作为深度学习的补充，其召回率低，鲁棒性差，且只能处理简单</a:t>
            </a:r>
            <a:r>
              <a:rPr lang="zh-CN" altLang="en-US" smtClean="0">
                <a:latin typeface="微软雅黑" panose="020B0503020204020204" pitchFamily="34" charset="-122"/>
                <a:ea typeface="微软雅黑" panose="020B0503020204020204" pitchFamily="34" charset="-122"/>
              </a:rPr>
              <a:t>句子</a:t>
            </a:r>
            <a:r>
              <a:rPr lang="zh-CN" altLang="en-US" smtClean="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4" name="流程图: 终止 3"/>
          <p:cNvSpPr/>
          <p:nvPr/>
        </p:nvSpPr>
        <p:spPr>
          <a:xfrm>
            <a:off x="972279" y="3416075"/>
            <a:ext cx="1078992" cy="13990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76946" y="3453442"/>
            <a:ext cx="612748" cy="1699248"/>
          </a:xfrm>
          <a:prstGeom prst="rect">
            <a:avLst/>
          </a:prstGeom>
          <a:noFill/>
        </p:spPr>
        <p:txBody>
          <a:bodyPr wrap="square" rtlCol="0">
            <a:spAutoFit/>
          </a:bodyPr>
          <a:lstStyle/>
          <a:p>
            <a:pPr>
              <a:lnSpc>
                <a:spcPct val="150000"/>
              </a:lnSpc>
            </a:pPr>
            <a:r>
              <a:rPr lang="zh-CN" altLang="en-US" sz="2400" dirty="0" smtClean="0">
                <a:latin typeface="华文琥珀" panose="02010800040101010101" pitchFamily="2" charset="-122"/>
                <a:ea typeface="华文琥珀" panose="02010800040101010101" pitchFamily="2" charset="-122"/>
              </a:rPr>
              <a:t>创新</a:t>
            </a:r>
            <a:endParaRPr lang="en-US" altLang="zh-CN" sz="2400" dirty="0" smtClean="0">
              <a:latin typeface="华文琥珀" panose="02010800040101010101" pitchFamily="2" charset="-122"/>
              <a:ea typeface="华文琥珀" panose="02010800040101010101" pitchFamily="2" charset="-122"/>
            </a:endParaRPr>
          </a:p>
          <a:p>
            <a:pPr>
              <a:lnSpc>
                <a:spcPct val="150000"/>
              </a:lnSpc>
            </a:pPr>
            <a:endParaRPr lang="zh-CN" altLang="en-US" sz="2400" dirty="0">
              <a:latin typeface="华文琥珀" panose="02010800040101010101" pitchFamily="2" charset="-122"/>
              <a:ea typeface="华文琥珀" panose="02010800040101010101" pitchFamily="2" charset="-122"/>
            </a:endParaRPr>
          </a:p>
        </p:txBody>
      </p:sp>
      <p:pic>
        <p:nvPicPr>
          <p:cNvPr id="8" name="图片 7"/>
          <p:cNvPicPr>
            <a:picLocks noChangeAspect="1"/>
          </p:cNvPicPr>
          <p:nvPr/>
        </p:nvPicPr>
        <p:blipFill>
          <a:blip r:embed="rId3"/>
          <a:stretch>
            <a:fillRect/>
          </a:stretch>
        </p:blipFill>
        <p:spPr>
          <a:xfrm>
            <a:off x="6626352" y="3460962"/>
            <a:ext cx="1091279" cy="141439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t="13018" b="19291"/>
          <a:stretch>
            <a:fillRect/>
          </a:stretch>
        </p:blipFill>
        <p:spPr>
          <a:xfrm>
            <a:off x="0" y="0"/>
            <a:ext cx="12192000" cy="1033670"/>
          </a:xfrm>
          <a:prstGeom prst="rect">
            <a:avLst/>
          </a:prstGeom>
        </p:spPr>
      </p:pic>
      <p:sp>
        <p:nvSpPr>
          <p:cNvPr id="3" name="文本框 2"/>
          <p:cNvSpPr txBox="1"/>
          <p:nvPr/>
        </p:nvSpPr>
        <p:spPr>
          <a:xfrm>
            <a:off x="2051371" y="1291221"/>
            <a:ext cx="7846143" cy="523220"/>
          </a:xfrm>
          <a:prstGeom prst="rect">
            <a:avLst/>
          </a:prstGeom>
          <a:noFill/>
        </p:spPr>
        <p:txBody>
          <a:bodyPr wrap="square" rtlCol="0">
            <a:spAutoFit/>
          </a:bodyPr>
          <a:lstStyle/>
          <a:p>
            <a:pPr algn="ctr"/>
            <a:r>
              <a:rPr kumimoji="1" lang="zh-CN" altLang="en-US" sz="2800" dirty="0" smtClean="0">
                <a:latin typeface="微软雅黑" panose="020B0503020204020204" pitchFamily="34" charset="-122"/>
                <a:ea typeface="微软雅黑" panose="020B0503020204020204" pitchFamily="34" charset="-122"/>
              </a:rPr>
              <a:t>智能</a:t>
            </a:r>
            <a:r>
              <a:rPr kumimoji="1" lang="en-US" altLang="zh-CN" sz="2800" dirty="0" smtClean="0">
                <a:latin typeface="微软雅黑" panose="020B0503020204020204" pitchFamily="34" charset="-122"/>
                <a:ea typeface="微软雅黑" panose="020B0503020204020204" pitchFamily="34" charset="-122"/>
              </a:rPr>
              <a:t>ABC</a:t>
            </a:r>
            <a:r>
              <a:rPr kumimoji="1" lang="zh-CN" altLang="en-US" sz="2800" dirty="0" smtClean="0">
                <a:latin typeface="微软雅黑" panose="020B0503020204020204" pitchFamily="34" charset="-122"/>
                <a:ea typeface="微软雅黑" panose="020B0503020204020204" pitchFamily="34" charset="-122"/>
              </a:rPr>
              <a:t>团队</a:t>
            </a:r>
            <a:endParaRPr kumimoji="1" lang="zh-CN" altLang="en-US" sz="2800" dirty="0">
              <a:latin typeface="微软雅黑" panose="020B0503020204020204" pitchFamily="34" charset="-122"/>
              <a:ea typeface="微软雅黑" panose="020B0503020204020204" pitchFamily="34" charset="-122"/>
            </a:endParaRPr>
          </a:p>
        </p:txBody>
      </p:sp>
      <p:pic>
        <p:nvPicPr>
          <p:cNvPr id="8"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89153" y="2071992"/>
            <a:ext cx="1822563" cy="245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5600" y="2111709"/>
            <a:ext cx="1771217" cy="2361623"/>
          </a:xfrm>
          <a:prstGeom prst="rect">
            <a:avLst/>
          </a:prstGeom>
        </p:spPr>
      </p:pic>
      <p:sp>
        <p:nvSpPr>
          <p:cNvPr id="5" name="文本框 4"/>
          <p:cNvSpPr txBox="1"/>
          <p:nvPr/>
        </p:nvSpPr>
        <p:spPr>
          <a:xfrm>
            <a:off x="7148543" y="4987621"/>
            <a:ext cx="3703782" cy="1323439"/>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周武洁</a:t>
            </a:r>
          </a:p>
          <a:p>
            <a:pPr algn="ctr"/>
            <a:r>
              <a:rPr lang="zh-CN" altLang="en-US" sz="1400" dirty="0">
                <a:latin typeface="微软雅黑" panose="020B0503020204020204" pitchFamily="34" charset="-122"/>
                <a:ea typeface="微软雅黑" panose="020B0503020204020204" pitchFamily="34" charset="-122"/>
              </a:rPr>
              <a:t>浙江大学/竺可桢学院数学与应用数学/本科</a:t>
            </a:r>
          </a:p>
          <a:p>
            <a:pPr algn="ctr"/>
            <a:r>
              <a:rPr lang="zh-CN" altLang="en-US" sz="1400" dirty="0">
                <a:latin typeface="微软雅黑" panose="020B0503020204020204" pitchFamily="34" charset="-122"/>
                <a:ea typeface="微软雅黑" panose="020B0503020204020204" pitchFamily="34" charset="-122"/>
              </a:rPr>
              <a:t>Université Paris-Sud/数学/硕士</a:t>
            </a:r>
          </a:p>
          <a:p>
            <a:pPr algn="ctr"/>
            <a:r>
              <a:rPr lang="zh-CN" altLang="en-US" sz="1400" dirty="0">
                <a:latin typeface="微软雅黑" panose="020B0503020204020204" pitchFamily="34" charset="-122"/>
                <a:ea typeface="微软雅黑" panose="020B0503020204020204" pitchFamily="34" charset="-122"/>
              </a:rPr>
              <a:t>从事图像分类/目标检测类研究工作</a:t>
            </a:r>
          </a:p>
          <a:p>
            <a:endParaRPr lang="zh-CN" altLang="en-US" dirty="0"/>
          </a:p>
        </p:txBody>
      </p:sp>
      <p:sp>
        <p:nvSpPr>
          <p:cNvPr id="9" name="文本框 8"/>
          <p:cNvSpPr txBox="1"/>
          <p:nvPr/>
        </p:nvSpPr>
        <p:spPr>
          <a:xfrm>
            <a:off x="1228436" y="4941454"/>
            <a:ext cx="4110182" cy="1369606"/>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郭炫志</a:t>
            </a:r>
            <a:endParaRPr lang="en-US" altLang="zh-CN" b="1"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西安交通大学</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计算数学</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本科</a:t>
            </a:r>
            <a:endParaRPr lang="en-US" altLang="zh-CN" sz="1400" dirty="0">
              <a:latin typeface="微软雅黑" panose="020B0503020204020204" pitchFamily="34" charset="-122"/>
              <a:ea typeface="微软雅黑" panose="020B0503020204020204" pitchFamily="34" charset="-122"/>
            </a:endParaRPr>
          </a:p>
          <a:p>
            <a:pPr algn="ctr">
              <a:spcBef>
                <a:spcPts val="600"/>
              </a:spcBef>
            </a:pPr>
            <a:r>
              <a:rPr lang="zh-CN" altLang="en-US" sz="1400" dirty="0">
                <a:latin typeface="微软雅黑" panose="020B0503020204020204" pitchFamily="34" charset="-122"/>
                <a:ea typeface="微软雅黑" panose="020B0503020204020204" pitchFamily="34" charset="-122"/>
              </a:rPr>
              <a:t>大数据开发</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数据挖掘</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深度学习</a:t>
            </a:r>
            <a:endParaRPr lang="en-US" altLang="zh-CN" sz="1400" b="1"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目前从事医保欺诈侦测</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图像识别方向工作</a:t>
            </a:r>
            <a:r>
              <a:rPr lang="en-US" altLang="zh-CN" sz="1400" dirty="0">
                <a:latin typeface="微软雅黑" panose="020B0503020204020204" pitchFamily="34" charset="-122"/>
                <a:ea typeface="微软雅黑" panose="020B0503020204020204" pitchFamily="34" charset="-122"/>
              </a:rPr>
              <a:t> </a:t>
            </a:r>
          </a:p>
          <a:p>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t="13018" b="19291"/>
          <a:stretch>
            <a:fillRect/>
          </a:stretch>
        </p:blipFill>
        <p:spPr>
          <a:xfrm>
            <a:off x="0" y="0"/>
            <a:ext cx="12192000" cy="1033670"/>
          </a:xfrm>
          <a:prstGeom prst="rect">
            <a:avLst/>
          </a:prstGeom>
        </p:spPr>
      </p:pic>
      <p:sp>
        <p:nvSpPr>
          <p:cNvPr id="3" name="文本框 2"/>
          <p:cNvSpPr txBox="1"/>
          <p:nvPr/>
        </p:nvSpPr>
        <p:spPr>
          <a:xfrm>
            <a:off x="30547" y="1282077"/>
            <a:ext cx="7846143" cy="523220"/>
          </a:xfrm>
          <a:prstGeom prst="rect">
            <a:avLst/>
          </a:prstGeom>
          <a:noFill/>
        </p:spPr>
        <p:txBody>
          <a:bodyPr wrap="square" rtlCol="0">
            <a:spAutoFit/>
          </a:bodyPr>
          <a:lstStyle/>
          <a:p>
            <a:r>
              <a:rPr kumimoji="1" lang="zh-CN" altLang="en-US" sz="2800" dirty="0" smtClean="0">
                <a:latin typeface="微软雅黑" panose="020B0503020204020204" pitchFamily="34" charset="-122"/>
                <a:ea typeface="微软雅黑" panose="020B0503020204020204" pitchFamily="34" charset="-122"/>
              </a:rPr>
              <a:t>问题描述与背景</a:t>
            </a:r>
            <a:endParaRPr kumimoji="1" lang="zh-CN" altLang="en-US" sz="2800" dirty="0">
              <a:latin typeface="微软雅黑" panose="020B0503020204020204" pitchFamily="34" charset="-122"/>
              <a:ea typeface="微软雅黑" panose="020B0503020204020204" pitchFamily="34" charset="-122"/>
            </a:endParaRPr>
          </a:p>
        </p:txBody>
      </p:sp>
      <p:sp>
        <p:nvSpPr>
          <p:cNvPr id="2" name="TextBox 1"/>
          <p:cNvSpPr txBox="1"/>
          <p:nvPr/>
        </p:nvSpPr>
        <p:spPr>
          <a:xfrm>
            <a:off x="460315" y="2057400"/>
            <a:ext cx="11585911" cy="5016758"/>
          </a:xfrm>
          <a:prstGeom prst="rect">
            <a:avLst/>
          </a:prstGeom>
          <a:noFill/>
          <a:ln>
            <a:solidFill>
              <a:schemeClr val="accent1"/>
            </a:solidFill>
          </a:ln>
          <a:effectLst>
            <a:softEdge rad="12700"/>
          </a:effectLst>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从原始非结构化金融领域文件中自动抽取结构化的数据，帮助</a:t>
            </a:r>
            <a:r>
              <a:rPr lang="zh-CN" altLang="en-US" sz="2000" dirty="0">
                <a:latin typeface="微软雅黑" panose="020B0503020204020204" pitchFamily="34" charset="-122"/>
                <a:ea typeface="微软雅黑" panose="020B0503020204020204" pitchFamily="34" charset="-122"/>
              </a:rPr>
              <a:t>研究员快速获取投资</a:t>
            </a:r>
            <a:r>
              <a:rPr lang="zh-CN" altLang="en-US" sz="2000" dirty="0" smtClean="0">
                <a:latin typeface="微软雅黑" panose="020B0503020204020204" pitchFamily="34" charset="-122"/>
                <a:ea typeface="微软雅黑" panose="020B0503020204020204" pitchFamily="34" charset="-122"/>
              </a:rPr>
              <a:t>线索，替代人工简单重复劳动。</a:t>
            </a:r>
            <a:endParaRPr lang="zh-CN" altLang="en-US"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smtClean="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en-US" altLang="zh-CN" sz="2000" dirty="0" smtClean="0">
                <a:latin typeface="微软雅黑" panose="020B0503020204020204" pitchFamily="34" charset="-122"/>
                <a:ea typeface="微软雅黑" panose="020B0503020204020204" pitchFamily="34" charset="-122"/>
              </a:rPr>
              <a:t>			      pdf</a:t>
            </a: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			      html</a:t>
            </a:r>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zh-CN"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885" y="2910630"/>
            <a:ext cx="2880000" cy="1954776"/>
          </a:xfrm>
          <a:prstGeom prst="rect">
            <a:avLst/>
          </a:prstGeom>
          <a:ln>
            <a:solidFill>
              <a:schemeClr val="accent1"/>
            </a:solidFill>
          </a:ln>
          <a:effectLst>
            <a:softEdge rad="0"/>
          </a:effectLst>
        </p:spPr>
      </p:pic>
      <p:pic>
        <p:nvPicPr>
          <p:cNvPr id="5" name="图片 4"/>
          <p:cNvPicPr>
            <a:picLocks noChangeAspect="1"/>
          </p:cNvPicPr>
          <p:nvPr/>
        </p:nvPicPr>
        <p:blipFill>
          <a:blip r:embed="rId4"/>
          <a:stretch>
            <a:fillRect/>
          </a:stretch>
        </p:blipFill>
        <p:spPr>
          <a:xfrm>
            <a:off x="591742" y="4983811"/>
            <a:ext cx="2880000" cy="1812983"/>
          </a:xfrm>
          <a:prstGeom prst="rect">
            <a:avLst/>
          </a:prstGeom>
          <a:ln>
            <a:solidFill>
              <a:schemeClr val="accent1"/>
            </a:solidFill>
          </a:ln>
        </p:spPr>
      </p:pic>
      <p:sp>
        <p:nvSpPr>
          <p:cNvPr id="8" name="右箭头 7"/>
          <p:cNvSpPr/>
          <p:nvPr/>
        </p:nvSpPr>
        <p:spPr>
          <a:xfrm>
            <a:off x="4501237" y="4631346"/>
            <a:ext cx="1671782" cy="637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22855" y="4213856"/>
            <a:ext cx="1358348" cy="461665"/>
          </a:xfrm>
          <a:prstGeom prst="rect">
            <a:avLst/>
          </a:prstGeom>
          <a:noFill/>
        </p:spPr>
        <p:txBody>
          <a:bodyPr wrap="square" rtlCol="0">
            <a:spAutoFit/>
          </a:bodyPr>
          <a:lstStyle/>
          <a:p>
            <a:r>
              <a:rPr lang="en-US" altLang="zh-CN" sz="2400" dirty="0" smtClean="0"/>
              <a:t>extract</a:t>
            </a:r>
            <a:endParaRPr lang="zh-CN" altLang="en-US" sz="2400" dirty="0"/>
          </a:p>
        </p:txBody>
      </p:sp>
      <p:graphicFrame>
        <p:nvGraphicFramePr>
          <p:cNvPr id="10" name="表格 9"/>
          <p:cNvGraphicFramePr>
            <a:graphicFrameLocks noGrp="1"/>
          </p:cNvGraphicFramePr>
          <p:nvPr/>
        </p:nvGraphicFramePr>
        <p:xfrm>
          <a:off x="6846482" y="3748580"/>
          <a:ext cx="4800600" cy="2148840"/>
        </p:xfrm>
        <a:graphic>
          <a:graphicData uri="http://schemas.openxmlformats.org/drawingml/2006/table">
            <a:tbl>
              <a:tblPr firstRow="1" bandRow="1">
                <a:tableStyleId>{22838BEF-8BB2-4498-84A7-C5851F593DF1}</a:tableStyleId>
              </a:tblPr>
              <a:tblGrid>
                <a:gridCol w="2400300"/>
                <a:gridCol w="2400300"/>
              </a:tblGrid>
              <a:tr h="370840">
                <a:tc>
                  <a:txBody>
                    <a:bodyPr/>
                    <a:lstStyle/>
                    <a:p>
                      <a:r>
                        <a:rPr lang="zh-CN" altLang="en-US" sz="1400" b="0" dirty="0" smtClean="0"/>
                        <a:t>甲方</a:t>
                      </a:r>
                      <a:endParaRPr lang="zh-CN" altLang="en-US" sz="1400" b="0" dirty="0"/>
                    </a:p>
                  </a:txBody>
                  <a:tcPr/>
                </a:tc>
                <a:tc>
                  <a:txBody>
                    <a:bodyPr/>
                    <a:lstStyle/>
                    <a:p>
                      <a:r>
                        <a:rPr lang="zh-CN" altLang="en-US" sz="1400" b="0" dirty="0" smtClean="0"/>
                        <a:t>佛山市公用事业管理局</a:t>
                      </a:r>
                      <a:endParaRPr lang="zh-CN" altLang="en-US" sz="1400" b="0" dirty="0"/>
                    </a:p>
                  </a:txBody>
                  <a:tcPr/>
                </a:tc>
              </a:tr>
              <a:tr h="370840">
                <a:tc>
                  <a:txBody>
                    <a:bodyPr/>
                    <a:lstStyle/>
                    <a:p>
                      <a:r>
                        <a:rPr lang="zh-CN" altLang="en-US" sz="1400" b="0" dirty="0" smtClean="0"/>
                        <a:t>乙方</a:t>
                      </a:r>
                      <a:endParaRPr lang="zh-CN" altLang="en-US" sz="1400" b="0" dirty="0"/>
                    </a:p>
                  </a:txBody>
                  <a:tcPr/>
                </a:tc>
                <a:tc>
                  <a:txBody>
                    <a:bodyPr/>
                    <a:lstStyle/>
                    <a:p>
                      <a:r>
                        <a:rPr lang="zh-CN" altLang="en-US" sz="1400" b="0" dirty="0" smtClean="0"/>
                        <a:t>路桥集团国际建设股份有限公司</a:t>
                      </a:r>
                      <a:endParaRPr lang="zh-CN" altLang="en-US" sz="1400" b="0" dirty="0"/>
                    </a:p>
                  </a:txBody>
                  <a:tcPr/>
                </a:tc>
              </a:tr>
              <a:tr h="370840">
                <a:tc>
                  <a:txBody>
                    <a:bodyPr/>
                    <a:lstStyle/>
                    <a:p>
                      <a:r>
                        <a:rPr lang="zh-CN" altLang="en-US" sz="1400" b="0" dirty="0" smtClean="0"/>
                        <a:t>项目名称</a:t>
                      </a:r>
                      <a:endParaRPr lang="zh-CN" altLang="en-US" sz="1400" b="0" dirty="0"/>
                    </a:p>
                  </a:txBody>
                  <a:tcPr/>
                </a:tc>
                <a:tc>
                  <a:txBody>
                    <a:bodyPr/>
                    <a:lstStyle/>
                    <a:p>
                      <a:endParaRPr lang="zh-CN" altLang="en-US" sz="1400" b="0"/>
                    </a:p>
                  </a:txBody>
                  <a:tcPr/>
                </a:tc>
              </a:tr>
              <a:tr h="370840">
                <a:tc>
                  <a:txBody>
                    <a:bodyPr/>
                    <a:lstStyle/>
                    <a:p>
                      <a:r>
                        <a:rPr lang="zh-CN" altLang="en-US" sz="1400" b="0" dirty="0" smtClean="0"/>
                        <a:t>合同名称</a:t>
                      </a:r>
                      <a:endParaRPr lang="zh-CN" altLang="en-US" sz="1400" b="0" dirty="0"/>
                    </a:p>
                  </a:txBody>
                  <a:tcPr/>
                </a:tc>
                <a:tc>
                  <a:txBody>
                    <a:bodyPr/>
                    <a:lstStyle/>
                    <a:p>
                      <a:r>
                        <a:rPr lang="zh-CN" altLang="en-US" sz="1400" b="0" dirty="0" smtClean="0"/>
                        <a:t>佛山市季华大桥主桥、引桥工程施工工程</a:t>
                      </a:r>
                      <a:endParaRPr lang="zh-CN" altLang="en-US" sz="1400" b="0" dirty="0"/>
                    </a:p>
                  </a:txBody>
                  <a:tcPr/>
                </a:tc>
              </a:tr>
              <a:tr h="370840">
                <a:tc>
                  <a:txBody>
                    <a:bodyPr/>
                    <a:lstStyle/>
                    <a:p>
                      <a:r>
                        <a:rPr lang="zh-CN" altLang="en-US" sz="1400" b="0" dirty="0" smtClean="0"/>
                        <a:t>合同金额</a:t>
                      </a:r>
                      <a:endParaRPr lang="zh-CN" altLang="en-US" sz="1400" b="0" dirty="0"/>
                    </a:p>
                  </a:txBody>
                  <a:tcPr/>
                </a:tc>
                <a:tc>
                  <a:txBody>
                    <a:bodyPr/>
                    <a:lstStyle/>
                    <a:p>
                      <a:r>
                        <a:rPr lang="en-US" altLang="zh-CN" sz="1400" b="0" dirty="0" smtClean="0"/>
                        <a:t>158001288</a:t>
                      </a:r>
                      <a:endParaRPr lang="zh-CN" altLang="en-US" sz="1400" b="0" dirty="0"/>
                    </a:p>
                  </a:txBody>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5"/>
          <a:srcRect t="13018" b="19291"/>
          <a:stretch>
            <a:fillRect/>
          </a:stretch>
        </p:blipFill>
        <p:spPr>
          <a:xfrm>
            <a:off x="0" y="0"/>
            <a:ext cx="12192000" cy="1033670"/>
          </a:xfrm>
          <a:prstGeom prst="rect">
            <a:avLst/>
          </a:prstGeom>
        </p:spPr>
      </p:pic>
      <p:sp>
        <p:nvSpPr>
          <p:cNvPr id="3" name="文本框 2"/>
          <p:cNvSpPr txBox="1"/>
          <p:nvPr/>
        </p:nvSpPr>
        <p:spPr>
          <a:xfrm>
            <a:off x="2060515" y="1291221"/>
            <a:ext cx="7846143" cy="523220"/>
          </a:xfrm>
          <a:prstGeom prst="rect">
            <a:avLst/>
          </a:prstGeom>
          <a:noFill/>
        </p:spPr>
        <p:txBody>
          <a:bodyPr wrap="square" rtlCol="0">
            <a:spAutoFit/>
          </a:bodyPr>
          <a:lstStyle/>
          <a:p>
            <a:pPr algn="ctr"/>
            <a:r>
              <a:rPr kumimoji="1" lang="zh-CN" altLang="en-US" sz="2800" dirty="0" smtClean="0">
                <a:latin typeface="微软雅黑" panose="020B0503020204020204" pitchFamily="34" charset="-122"/>
                <a:ea typeface="微软雅黑" panose="020B0503020204020204" pitchFamily="34" charset="-122"/>
              </a:rPr>
              <a:t>数据预处理</a:t>
            </a:r>
            <a:endParaRPr kumimoji="1" lang="zh-CN" altLang="en-US" sz="2800" dirty="0">
              <a:latin typeface="微软雅黑" panose="020B0503020204020204" pitchFamily="34" charset="-122"/>
              <a:ea typeface="微软雅黑" panose="020B0503020204020204" pitchFamily="34" charset="-122"/>
            </a:endParaRPr>
          </a:p>
        </p:txBody>
      </p:sp>
      <p:sp>
        <p:nvSpPr>
          <p:cNvPr id="2" name="TextBox 1"/>
          <p:cNvSpPr txBox="1"/>
          <p:nvPr/>
        </p:nvSpPr>
        <p:spPr>
          <a:xfrm>
            <a:off x="460315" y="2057400"/>
            <a:ext cx="11000165" cy="4801314"/>
          </a:xfrm>
          <a:prstGeom prst="rect">
            <a:avLst/>
          </a:prstGeom>
          <a:noFill/>
        </p:spPr>
        <p:txBody>
          <a:bodyPr wrap="square" rtlCol="0">
            <a:spAutoFit/>
          </a:bodyPr>
          <a:lstStyle/>
          <a:p>
            <a:pPr algn="ctr"/>
            <a:endParaRPr lang="en-US" altLang="zh-CN" sz="2400" b="1" dirty="0" smtClean="0">
              <a:latin typeface="微软雅黑" panose="020B0503020204020204" pitchFamily="34" charset="-122"/>
              <a:ea typeface="微软雅黑" panose="020B0503020204020204" pitchFamily="34" charset="-122"/>
            </a:endParaRPr>
          </a:p>
          <a:p>
            <a:pPr algn="ctr"/>
            <a:r>
              <a:rPr lang="en-US" altLang="zh-CN" sz="2400" dirty="0" smtClean="0">
                <a:solidFill>
                  <a:srgbClr val="FF0000"/>
                </a:solidFill>
                <a:latin typeface="微软雅黑" panose="020B0503020204020204" pitchFamily="34" charset="-122"/>
                <a:ea typeface="微软雅黑" panose="020B0503020204020204" pitchFamily="34" charset="-122"/>
              </a:rPr>
              <a:t>    html</a:t>
            </a:r>
            <a:r>
              <a:rPr lang="zh-CN" altLang="en-US" sz="2400" dirty="0" smtClean="0">
                <a:solidFill>
                  <a:srgbClr val="FF0000"/>
                </a:solidFill>
                <a:latin typeface="微软雅黑" panose="020B0503020204020204" pitchFamily="34" charset="-122"/>
                <a:ea typeface="微软雅黑" panose="020B0503020204020204" pitchFamily="34" charset="-122"/>
              </a:rPr>
              <a:t>表格处理</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algn="ctr"/>
            <a:endParaRPr lang="en-US" altLang="zh-CN" sz="2400" dirty="0" smtClean="0">
              <a:latin typeface="微软雅黑" panose="020B0503020204020204" pitchFamily="34" charset="-122"/>
              <a:ea typeface="微软雅黑" panose="020B0503020204020204" pitchFamily="34" charset="-122"/>
            </a:endParaRPr>
          </a:p>
          <a:p>
            <a:pPr algn="ct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html</a:t>
            </a:r>
            <a:r>
              <a:rPr lang="zh-CN" altLang="en-US" sz="2400" dirty="0" smtClean="0">
                <a:latin typeface="微软雅黑" panose="020B0503020204020204" pitchFamily="34" charset="-122"/>
                <a:ea typeface="微软雅黑" panose="020B0503020204020204" pitchFamily="34" charset="-122"/>
              </a:rPr>
              <a:t>文本处理</a:t>
            </a:r>
            <a:endParaRPr lang="en-US" altLang="zh-CN" sz="2400" dirty="0" smtClean="0">
              <a:latin typeface="微软雅黑" panose="020B0503020204020204" pitchFamily="34" charset="-122"/>
              <a:ea typeface="微软雅黑" panose="020B0503020204020204" pitchFamily="34" charset="-122"/>
            </a:endParaRPr>
          </a:p>
          <a:p>
            <a:pPr algn="ctr"/>
            <a:r>
              <a:rPr lang="en-US" altLang="zh-CN" sz="2400" dirty="0" smtClean="0">
                <a:latin typeface="微软雅黑" panose="020B0503020204020204" pitchFamily="34" charset="-122"/>
                <a:ea typeface="微软雅黑" panose="020B0503020204020204" pitchFamily="34" charset="-122"/>
              </a:rPr>
              <a:t>    </a:t>
            </a:r>
          </a:p>
          <a:p>
            <a:pPr algn="ct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html</a:t>
            </a:r>
            <a:r>
              <a:rPr lang="zh-CN" altLang="en-US" sz="2400" dirty="0" smtClean="0">
                <a:latin typeface="微软雅黑" panose="020B0503020204020204" pitchFamily="34" charset="-122"/>
                <a:ea typeface="微软雅黑" panose="020B0503020204020204" pitchFamily="34" charset="-122"/>
              </a:rPr>
              <a:t>异常处理</a:t>
            </a:r>
            <a:endParaRPr lang="en-US" altLang="zh-CN" sz="2400"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zh-CN" dirty="0">
              <a:latin typeface="微软雅黑" panose="020B0503020204020204" pitchFamily="34" charset="-122"/>
              <a:ea typeface="微软雅黑" panose="020B0503020204020204" pitchFamily="34" charset="-122"/>
            </a:endParaRPr>
          </a:p>
        </p:txBody>
      </p:sp>
      <p:sp>
        <p:nvSpPr>
          <p:cNvPr id="5" name="MH_Other_16"/>
          <p:cNvSpPr>
            <a:spLocks noChangeArrowheads="1"/>
          </p:cNvSpPr>
          <p:nvPr>
            <p:custDataLst>
              <p:tags r:id="rId1"/>
            </p:custDataLst>
          </p:nvPr>
        </p:nvSpPr>
        <p:spPr bwMode="auto">
          <a:xfrm>
            <a:off x="4921798" y="2563561"/>
            <a:ext cx="159838" cy="153570"/>
          </a:xfrm>
          <a:prstGeom prst="ellipse">
            <a:avLst/>
          </a:prstGeom>
          <a:solidFill>
            <a:schemeClr val="tx1">
              <a:lumMod val="50000"/>
              <a:lumOff val="50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350">
              <a:solidFill>
                <a:srgbClr val="20517C"/>
              </a:solidFill>
              <a:latin typeface="华文细黑" panose="02010600040101010101" charset="-122"/>
              <a:ea typeface="华文细黑" panose="02010600040101010101" charset="-122"/>
            </a:endParaRPr>
          </a:p>
        </p:txBody>
      </p:sp>
      <p:sp>
        <p:nvSpPr>
          <p:cNvPr id="6" name="MH_Other_16"/>
          <p:cNvSpPr>
            <a:spLocks noChangeArrowheads="1"/>
          </p:cNvSpPr>
          <p:nvPr>
            <p:custDataLst>
              <p:tags r:id="rId2"/>
            </p:custDataLst>
          </p:nvPr>
        </p:nvSpPr>
        <p:spPr bwMode="auto">
          <a:xfrm>
            <a:off x="4956421" y="3312242"/>
            <a:ext cx="159838" cy="153570"/>
          </a:xfrm>
          <a:prstGeom prst="ellipse">
            <a:avLst/>
          </a:prstGeom>
          <a:solidFill>
            <a:schemeClr val="tx1">
              <a:lumMod val="50000"/>
              <a:lumOff val="50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350">
              <a:solidFill>
                <a:srgbClr val="20517C"/>
              </a:solidFill>
              <a:latin typeface="华文细黑" panose="02010600040101010101" charset="-122"/>
              <a:ea typeface="华文细黑" panose="02010600040101010101" charset="-122"/>
            </a:endParaRPr>
          </a:p>
        </p:txBody>
      </p:sp>
      <p:sp>
        <p:nvSpPr>
          <p:cNvPr id="8" name="MH_Other_16"/>
          <p:cNvSpPr>
            <a:spLocks noChangeArrowheads="1"/>
          </p:cNvSpPr>
          <p:nvPr>
            <p:custDataLst>
              <p:tags r:id="rId3"/>
            </p:custDataLst>
          </p:nvPr>
        </p:nvSpPr>
        <p:spPr bwMode="auto">
          <a:xfrm>
            <a:off x="4956421" y="4060923"/>
            <a:ext cx="159838" cy="153570"/>
          </a:xfrm>
          <a:prstGeom prst="ellipse">
            <a:avLst/>
          </a:prstGeom>
          <a:solidFill>
            <a:schemeClr val="tx1">
              <a:lumMod val="50000"/>
              <a:lumOff val="50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350">
              <a:solidFill>
                <a:srgbClr val="20517C"/>
              </a:solidFill>
              <a:latin typeface="华文细黑" panose="02010600040101010101" charset="-122"/>
              <a:ea typeface="华文细黑" panose="02010600040101010101"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t="13018" b="19291"/>
          <a:stretch>
            <a:fillRect/>
          </a:stretch>
        </p:blipFill>
        <p:spPr>
          <a:xfrm>
            <a:off x="0" y="0"/>
            <a:ext cx="12192000" cy="1033670"/>
          </a:xfrm>
          <a:prstGeom prst="rect">
            <a:avLst/>
          </a:prstGeom>
        </p:spPr>
      </p:pic>
      <p:sp>
        <p:nvSpPr>
          <p:cNvPr id="3" name="文本框 2"/>
          <p:cNvSpPr txBox="1"/>
          <p:nvPr/>
        </p:nvSpPr>
        <p:spPr>
          <a:xfrm>
            <a:off x="2060515" y="1291221"/>
            <a:ext cx="7846143" cy="523220"/>
          </a:xfrm>
          <a:prstGeom prst="rect">
            <a:avLst/>
          </a:prstGeom>
          <a:noFill/>
        </p:spPr>
        <p:txBody>
          <a:bodyPr wrap="square" rtlCol="0">
            <a:spAutoFit/>
          </a:bodyPr>
          <a:lstStyle/>
          <a:p>
            <a:pPr algn="ctr"/>
            <a:r>
              <a:rPr kumimoji="1" lang="zh-CN" altLang="en-US" sz="2800" dirty="0" smtClean="0">
                <a:latin typeface="微软雅黑" panose="020B0503020204020204" pitchFamily="34" charset="-122"/>
                <a:ea typeface="微软雅黑" panose="020B0503020204020204" pitchFamily="34" charset="-122"/>
              </a:rPr>
              <a:t>数据预处理</a:t>
            </a:r>
            <a:r>
              <a:rPr kumimoji="1" lang="en-US" altLang="zh-CN" sz="2800" dirty="0" smtClean="0">
                <a:latin typeface="微软雅黑" panose="020B0503020204020204" pitchFamily="34" charset="-122"/>
                <a:ea typeface="微软雅黑" panose="020B0503020204020204" pitchFamily="34" charset="-122"/>
              </a:rPr>
              <a:t>-html</a:t>
            </a:r>
            <a:r>
              <a:rPr kumimoji="1" lang="zh-CN" altLang="en-US" sz="2800" dirty="0" smtClean="0">
                <a:latin typeface="微软雅黑" panose="020B0503020204020204" pitchFamily="34" charset="-122"/>
                <a:ea typeface="微软雅黑" panose="020B0503020204020204" pitchFamily="34" charset="-122"/>
              </a:rPr>
              <a:t>表格处理</a:t>
            </a:r>
            <a:endParaRPr kumimoji="1" lang="zh-CN" altLang="en-US" sz="2800" dirty="0">
              <a:latin typeface="微软雅黑" panose="020B0503020204020204" pitchFamily="34" charset="-122"/>
              <a:ea typeface="微软雅黑" panose="020B0503020204020204" pitchFamily="34" charset="-122"/>
            </a:endParaRPr>
          </a:p>
        </p:txBody>
      </p:sp>
      <p:sp>
        <p:nvSpPr>
          <p:cNvPr id="2" name="TextBox 1"/>
          <p:cNvSpPr txBox="1"/>
          <p:nvPr/>
        </p:nvSpPr>
        <p:spPr>
          <a:xfrm>
            <a:off x="460315" y="1819656"/>
            <a:ext cx="11000165" cy="2585323"/>
          </a:xfrm>
          <a:prstGeom prst="rect">
            <a:avLst/>
          </a:prstGeom>
          <a:noFill/>
        </p:spPr>
        <p:txBody>
          <a:bodyPr wrap="square" rtlCol="0">
            <a:spAutoFit/>
          </a:bodyPr>
          <a:lstStyle/>
          <a:p>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利用</a:t>
            </a:r>
            <a:r>
              <a:rPr lang="en-US" altLang="zh-CN" dirty="0" err="1" smtClean="0">
                <a:latin typeface="微软雅黑" panose="020B0503020204020204" pitchFamily="34" charset="-122"/>
                <a:ea typeface="微软雅黑" panose="020B0503020204020204" pitchFamily="34" charset="-122"/>
              </a:rPr>
              <a:t>beautifulsoup</a:t>
            </a:r>
            <a:r>
              <a:rPr lang="zh-CN" altLang="en-US" dirty="0" smtClean="0">
                <a:latin typeface="微软雅黑" panose="020B0503020204020204" pitchFamily="34" charset="-122"/>
                <a:ea typeface="微软雅黑" panose="020B0503020204020204" pitchFamily="34" charset="-122"/>
              </a:rPr>
              <a:t>提取</a:t>
            </a:r>
            <a:r>
              <a:rPr lang="en-US" altLang="zh-CN" dirty="0" err="1" smtClean="0">
                <a:latin typeface="微软雅黑" panose="020B0503020204020204" pitchFamily="34" charset="-122"/>
                <a:ea typeface="微软雅黑" panose="020B0503020204020204" pitchFamily="34" charset="-122"/>
              </a:rPr>
              <a:t>tabel</a:t>
            </a:r>
            <a:r>
              <a:rPr lang="zh-CN" altLang="en-US" dirty="0" smtClean="0">
                <a:latin typeface="微软雅黑" panose="020B0503020204020204" pitchFamily="34" charset="-122"/>
                <a:ea typeface="微软雅黑" panose="020B0503020204020204" pitchFamily="34" charset="-122"/>
              </a:rPr>
              <a:t>标签内容</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zh-CN"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460315" y="2554707"/>
            <a:ext cx="11478950" cy="1058840"/>
          </a:xfrm>
          <a:prstGeom prst="rect">
            <a:avLst/>
          </a:prstGeom>
        </p:spPr>
      </p:pic>
      <p:sp>
        <p:nvSpPr>
          <p:cNvPr id="6" name="下箭头 5"/>
          <p:cNvSpPr/>
          <p:nvPr/>
        </p:nvSpPr>
        <p:spPr>
          <a:xfrm>
            <a:off x="5065776" y="3535677"/>
            <a:ext cx="1207008" cy="658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a:stretch>
            <a:fillRect/>
          </a:stretch>
        </p:blipFill>
        <p:spPr>
          <a:xfrm>
            <a:off x="2243742" y="4314300"/>
            <a:ext cx="6817962" cy="952659"/>
          </a:xfrm>
          <a:prstGeom prst="rect">
            <a:avLst/>
          </a:prstGeom>
        </p:spPr>
      </p:pic>
      <p:sp>
        <p:nvSpPr>
          <p:cNvPr id="9" name="文本框 8"/>
          <p:cNvSpPr txBox="1"/>
          <p:nvPr/>
        </p:nvSpPr>
        <p:spPr>
          <a:xfrm>
            <a:off x="374904" y="5440680"/>
            <a:ext cx="10506456" cy="1200329"/>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一些其他的表格处理</a:t>
            </a:r>
            <a:endParaRPr lang="en-US" altLang="zh-CN" b="1"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表格拼接：由于分页的原因，有些表被拆分为</a:t>
            </a: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张表，我们需要对两张表进行拼接。</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表格对齐：对齐非标准表格。</a:t>
            </a:r>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p:txBody>
      </p:sp>
      <p:sp>
        <p:nvSpPr>
          <p:cNvPr id="10" name="文本框 9"/>
          <p:cNvSpPr txBox="1"/>
          <p:nvPr/>
        </p:nvSpPr>
        <p:spPr>
          <a:xfrm>
            <a:off x="5065776" y="3469575"/>
            <a:ext cx="1358348" cy="461665"/>
          </a:xfrm>
          <a:prstGeom prst="rect">
            <a:avLst/>
          </a:prstGeom>
          <a:noFill/>
        </p:spPr>
        <p:txBody>
          <a:bodyPr wrap="square" rtlCol="0">
            <a:spAutoFit/>
          </a:bodyPr>
          <a:lstStyle/>
          <a:p>
            <a:r>
              <a:rPr lang="en-US" altLang="zh-CN" sz="2400" dirty="0" smtClean="0"/>
              <a:t>extract</a:t>
            </a:r>
            <a:endParaRPr lang="zh-CN" altLang="en-US" sz="2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5"/>
          <a:srcRect t="13018" b="19291"/>
          <a:stretch>
            <a:fillRect/>
          </a:stretch>
        </p:blipFill>
        <p:spPr>
          <a:xfrm>
            <a:off x="0" y="0"/>
            <a:ext cx="12192000" cy="1033670"/>
          </a:xfrm>
          <a:prstGeom prst="rect">
            <a:avLst/>
          </a:prstGeom>
        </p:spPr>
      </p:pic>
      <p:sp>
        <p:nvSpPr>
          <p:cNvPr id="3" name="文本框 2"/>
          <p:cNvSpPr txBox="1"/>
          <p:nvPr/>
        </p:nvSpPr>
        <p:spPr>
          <a:xfrm>
            <a:off x="2060515" y="1291221"/>
            <a:ext cx="7846143" cy="523220"/>
          </a:xfrm>
          <a:prstGeom prst="rect">
            <a:avLst/>
          </a:prstGeom>
          <a:noFill/>
        </p:spPr>
        <p:txBody>
          <a:bodyPr wrap="square" rtlCol="0">
            <a:spAutoFit/>
          </a:bodyPr>
          <a:lstStyle/>
          <a:p>
            <a:pPr algn="ctr"/>
            <a:r>
              <a:rPr kumimoji="1" lang="zh-CN" altLang="en-US" sz="2800" dirty="0" smtClean="0">
                <a:latin typeface="微软雅黑" panose="020B0503020204020204" pitchFamily="34" charset="-122"/>
                <a:ea typeface="微软雅黑" panose="020B0503020204020204" pitchFamily="34" charset="-122"/>
              </a:rPr>
              <a:t>数据预处理</a:t>
            </a:r>
            <a:endParaRPr kumimoji="1" lang="zh-CN" altLang="en-US" sz="2800" dirty="0">
              <a:latin typeface="微软雅黑" panose="020B0503020204020204" pitchFamily="34" charset="-122"/>
              <a:ea typeface="微软雅黑" panose="020B0503020204020204" pitchFamily="34" charset="-122"/>
            </a:endParaRPr>
          </a:p>
        </p:txBody>
      </p:sp>
      <p:sp>
        <p:nvSpPr>
          <p:cNvPr id="2" name="TextBox 1"/>
          <p:cNvSpPr txBox="1"/>
          <p:nvPr/>
        </p:nvSpPr>
        <p:spPr>
          <a:xfrm>
            <a:off x="460315" y="2057400"/>
            <a:ext cx="11000165" cy="4801314"/>
          </a:xfrm>
          <a:prstGeom prst="rect">
            <a:avLst/>
          </a:prstGeom>
          <a:noFill/>
        </p:spPr>
        <p:txBody>
          <a:bodyPr wrap="square" rtlCol="0">
            <a:spAutoFit/>
          </a:bodyPr>
          <a:lstStyle/>
          <a:p>
            <a:pPr algn="ctr"/>
            <a:endParaRPr lang="en-US" altLang="zh-CN" sz="2400" b="1" dirty="0" smtClean="0">
              <a:latin typeface="微软雅黑" panose="020B0503020204020204" pitchFamily="34" charset="-122"/>
              <a:ea typeface="微软雅黑" panose="020B0503020204020204" pitchFamily="34" charset="-122"/>
            </a:endParaRPr>
          </a:p>
          <a:p>
            <a:pPr algn="ctr"/>
            <a:r>
              <a:rPr lang="en-US" altLang="zh-CN" sz="2400" dirty="0" smtClean="0">
                <a:solidFill>
                  <a:srgbClr val="FF0000"/>
                </a:solidFill>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html</a:t>
            </a:r>
            <a:r>
              <a:rPr lang="zh-CN" altLang="en-US" sz="2400" dirty="0" smtClean="0">
                <a:latin typeface="微软雅黑" panose="020B0503020204020204" pitchFamily="34" charset="-122"/>
                <a:ea typeface="微软雅黑" panose="020B0503020204020204" pitchFamily="34" charset="-122"/>
              </a:rPr>
              <a:t>表格处理</a:t>
            </a:r>
            <a:endParaRPr lang="en-US" altLang="zh-CN" sz="2400" dirty="0" smtClean="0">
              <a:latin typeface="微软雅黑" panose="020B0503020204020204" pitchFamily="34" charset="-122"/>
              <a:ea typeface="微软雅黑" panose="020B0503020204020204" pitchFamily="34" charset="-122"/>
            </a:endParaRPr>
          </a:p>
          <a:p>
            <a:pPr algn="ctr"/>
            <a:endParaRPr lang="en-US" altLang="zh-CN" sz="2400" dirty="0" smtClean="0">
              <a:latin typeface="微软雅黑" panose="020B0503020204020204" pitchFamily="34" charset="-122"/>
              <a:ea typeface="微软雅黑" panose="020B0503020204020204" pitchFamily="34" charset="-122"/>
            </a:endParaRPr>
          </a:p>
          <a:p>
            <a:pPr algn="ct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html</a:t>
            </a:r>
            <a:r>
              <a:rPr lang="zh-CN" altLang="en-US" sz="2400" dirty="0" smtClean="0">
                <a:solidFill>
                  <a:srgbClr val="FF0000"/>
                </a:solidFill>
                <a:latin typeface="微软雅黑" panose="020B0503020204020204" pitchFamily="34" charset="-122"/>
                <a:ea typeface="微软雅黑" panose="020B0503020204020204" pitchFamily="34" charset="-122"/>
              </a:rPr>
              <a:t>文本处理</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algn="ctr"/>
            <a:r>
              <a:rPr lang="en-US" altLang="zh-CN" sz="2400" dirty="0" smtClean="0">
                <a:latin typeface="微软雅黑" panose="020B0503020204020204" pitchFamily="34" charset="-122"/>
                <a:ea typeface="微软雅黑" panose="020B0503020204020204" pitchFamily="34" charset="-122"/>
              </a:rPr>
              <a:t>    </a:t>
            </a:r>
          </a:p>
          <a:p>
            <a:pPr algn="ct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html</a:t>
            </a:r>
            <a:r>
              <a:rPr lang="zh-CN" altLang="en-US" sz="2400" dirty="0" smtClean="0">
                <a:latin typeface="微软雅黑" panose="020B0503020204020204" pitchFamily="34" charset="-122"/>
                <a:ea typeface="微软雅黑" panose="020B0503020204020204" pitchFamily="34" charset="-122"/>
              </a:rPr>
              <a:t>异常处理</a:t>
            </a:r>
            <a:endParaRPr lang="en-US" altLang="zh-CN" sz="2400"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zh-CN" dirty="0">
              <a:latin typeface="微软雅黑" panose="020B0503020204020204" pitchFamily="34" charset="-122"/>
              <a:ea typeface="微软雅黑" panose="020B0503020204020204" pitchFamily="34" charset="-122"/>
            </a:endParaRPr>
          </a:p>
        </p:txBody>
      </p:sp>
      <p:sp>
        <p:nvSpPr>
          <p:cNvPr id="5" name="MH_Other_16"/>
          <p:cNvSpPr>
            <a:spLocks noChangeArrowheads="1"/>
          </p:cNvSpPr>
          <p:nvPr>
            <p:custDataLst>
              <p:tags r:id="rId1"/>
            </p:custDataLst>
          </p:nvPr>
        </p:nvSpPr>
        <p:spPr bwMode="auto">
          <a:xfrm>
            <a:off x="4921798" y="2563561"/>
            <a:ext cx="159838" cy="153570"/>
          </a:xfrm>
          <a:prstGeom prst="ellipse">
            <a:avLst/>
          </a:prstGeom>
          <a:solidFill>
            <a:schemeClr val="tx1">
              <a:lumMod val="50000"/>
              <a:lumOff val="50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350">
              <a:solidFill>
                <a:srgbClr val="20517C"/>
              </a:solidFill>
              <a:latin typeface="华文细黑" panose="02010600040101010101" charset="-122"/>
              <a:ea typeface="华文细黑" panose="02010600040101010101" charset="-122"/>
            </a:endParaRPr>
          </a:p>
        </p:txBody>
      </p:sp>
      <p:sp>
        <p:nvSpPr>
          <p:cNvPr id="6" name="MH_Other_16"/>
          <p:cNvSpPr>
            <a:spLocks noChangeArrowheads="1"/>
          </p:cNvSpPr>
          <p:nvPr>
            <p:custDataLst>
              <p:tags r:id="rId2"/>
            </p:custDataLst>
          </p:nvPr>
        </p:nvSpPr>
        <p:spPr bwMode="auto">
          <a:xfrm>
            <a:off x="4956421" y="3312242"/>
            <a:ext cx="159838" cy="153570"/>
          </a:xfrm>
          <a:prstGeom prst="ellipse">
            <a:avLst/>
          </a:prstGeom>
          <a:solidFill>
            <a:schemeClr val="tx1">
              <a:lumMod val="50000"/>
              <a:lumOff val="50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350">
              <a:solidFill>
                <a:srgbClr val="20517C"/>
              </a:solidFill>
              <a:latin typeface="华文细黑" panose="02010600040101010101" charset="-122"/>
              <a:ea typeface="华文细黑" panose="02010600040101010101" charset="-122"/>
            </a:endParaRPr>
          </a:p>
        </p:txBody>
      </p:sp>
      <p:sp>
        <p:nvSpPr>
          <p:cNvPr id="8" name="MH_Other_16"/>
          <p:cNvSpPr>
            <a:spLocks noChangeArrowheads="1"/>
          </p:cNvSpPr>
          <p:nvPr>
            <p:custDataLst>
              <p:tags r:id="rId3"/>
            </p:custDataLst>
          </p:nvPr>
        </p:nvSpPr>
        <p:spPr bwMode="auto">
          <a:xfrm>
            <a:off x="4956421" y="4060923"/>
            <a:ext cx="159838" cy="153570"/>
          </a:xfrm>
          <a:prstGeom prst="ellipse">
            <a:avLst/>
          </a:prstGeom>
          <a:solidFill>
            <a:schemeClr val="tx1">
              <a:lumMod val="50000"/>
              <a:lumOff val="50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350">
              <a:solidFill>
                <a:srgbClr val="20517C"/>
              </a:solidFill>
              <a:latin typeface="华文细黑" panose="02010600040101010101" charset="-122"/>
              <a:ea typeface="华文细黑" panose="02010600040101010101"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t="13018" b="19291"/>
          <a:stretch>
            <a:fillRect/>
          </a:stretch>
        </p:blipFill>
        <p:spPr>
          <a:xfrm>
            <a:off x="0" y="0"/>
            <a:ext cx="12192000" cy="1033670"/>
          </a:xfrm>
          <a:prstGeom prst="rect">
            <a:avLst/>
          </a:prstGeom>
        </p:spPr>
      </p:pic>
      <p:sp>
        <p:nvSpPr>
          <p:cNvPr id="3" name="文本框 2"/>
          <p:cNvSpPr txBox="1"/>
          <p:nvPr/>
        </p:nvSpPr>
        <p:spPr>
          <a:xfrm>
            <a:off x="2060515" y="1291221"/>
            <a:ext cx="7846143" cy="523220"/>
          </a:xfrm>
          <a:prstGeom prst="rect">
            <a:avLst/>
          </a:prstGeom>
          <a:noFill/>
        </p:spPr>
        <p:txBody>
          <a:bodyPr wrap="square" rtlCol="0">
            <a:spAutoFit/>
          </a:bodyPr>
          <a:lstStyle/>
          <a:p>
            <a:pPr algn="ctr"/>
            <a:r>
              <a:rPr kumimoji="1" lang="zh-CN" altLang="en-US" sz="2800" dirty="0" smtClean="0">
                <a:latin typeface="微软雅黑" panose="020B0503020204020204" pitchFamily="34" charset="-122"/>
                <a:ea typeface="微软雅黑" panose="020B0503020204020204" pitchFamily="34" charset="-122"/>
              </a:rPr>
              <a:t>数据预处理</a:t>
            </a:r>
            <a:r>
              <a:rPr kumimoji="1" lang="en-US" altLang="zh-CN" sz="2800" dirty="0" smtClean="0">
                <a:latin typeface="微软雅黑" panose="020B0503020204020204" pitchFamily="34" charset="-122"/>
                <a:ea typeface="微软雅黑" panose="020B0503020204020204" pitchFamily="34" charset="-122"/>
              </a:rPr>
              <a:t>-html</a:t>
            </a:r>
            <a:r>
              <a:rPr kumimoji="1" lang="zh-CN" altLang="en-US" sz="2800" dirty="0">
                <a:latin typeface="微软雅黑" panose="020B0503020204020204" pitchFamily="34" charset="-122"/>
                <a:ea typeface="微软雅黑" panose="020B0503020204020204" pitchFamily="34" charset="-122"/>
              </a:rPr>
              <a:t>文本</a:t>
            </a:r>
            <a:r>
              <a:rPr kumimoji="1" lang="zh-CN" altLang="en-US" sz="2800" dirty="0" smtClean="0">
                <a:latin typeface="微软雅黑" panose="020B0503020204020204" pitchFamily="34" charset="-122"/>
                <a:ea typeface="微软雅黑" panose="020B0503020204020204" pitchFamily="34" charset="-122"/>
              </a:rPr>
              <a:t>处理</a:t>
            </a:r>
            <a:endParaRPr kumimoji="1" lang="zh-CN" altLang="en-US" sz="2800" dirty="0">
              <a:latin typeface="微软雅黑" panose="020B0503020204020204" pitchFamily="34" charset="-122"/>
              <a:ea typeface="微软雅黑" panose="020B0503020204020204" pitchFamily="34" charset="-122"/>
            </a:endParaRPr>
          </a:p>
        </p:txBody>
      </p:sp>
      <p:sp>
        <p:nvSpPr>
          <p:cNvPr id="2" name="TextBox 1"/>
          <p:cNvSpPr txBox="1"/>
          <p:nvPr/>
        </p:nvSpPr>
        <p:spPr>
          <a:xfrm>
            <a:off x="460315" y="1819656"/>
            <a:ext cx="11000165" cy="2585323"/>
          </a:xfrm>
          <a:prstGeom prst="rect">
            <a:avLst/>
          </a:prstGeom>
          <a:noFill/>
        </p:spPr>
        <p:txBody>
          <a:bodyPr wrap="square" rtlCol="0">
            <a:spAutoFit/>
          </a:bodyPr>
          <a:lstStyle/>
          <a:p>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利用</a:t>
            </a:r>
            <a:r>
              <a:rPr lang="en-US" altLang="zh-CN" dirty="0" err="1" smtClean="0">
                <a:latin typeface="微软雅黑" panose="020B0503020204020204" pitchFamily="34" charset="-122"/>
                <a:ea typeface="微软雅黑" panose="020B0503020204020204" pitchFamily="34" charset="-122"/>
              </a:rPr>
              <a:t>beautifulsoup</a:t>
            </a:r>
            <a:r>
              <a:rPr lang="zh-CN" altLang="en-US" dirty="0" smtClean="0">
                <a:latin typeface="微软雅黑" panose="020B0503020204020204" pitchFamily="34" charset="-122"/>
                <a:ea typeface="微软雅黑" panose="020B0503020204020204" pitchFamily="34" charset="-122"/>
              </a:rPr>
              <a:t>通过递归提取所有</a:t>
            </a:r>
            <a:r>
              <a:rPr lang="en-US" altLang="zh-CN" dirty="0" smtClean="0">
                <a:latin typeface="微软雅黑" panose="020B0503020204020204" pitchFamily="34" charset="-122"/>
                <a:ea typeface="微软雅黑" panose="020B0503020204020204" pitchFamily="34" charset="-122"/>
              </a:rPr>
              <a:t>div</a:t>
            </a:r>
            <a:r>
              <a:rPr lang="zh-CN" altLang="en-US" dirty="0" smtClean="0">
                <a:latin typeface="微软雅黑" panose="020B0503020204020204" pitchFamily="34" charset="-122"/>
                <a:ea typeface="微软雅黑" panose="020B0503020204020204" pitchFamily="34" charset="-122"/>
              </a:rPr>
              <a:t>标签文本内容</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zh-CN" dirty="0">
              <a:latin typeface="微软雅黑" panose="020B0503020204020204" pitchFamily="34" charset="-122"/>
              <a:ea typeface="微软雅黑" panose="020B0503020204020204" pitchFamily="34" charset="-122"/>
            </a:endParaRPr>
          </a:p>
        </p:txBody>
      </p:sp>
      <p:sp>
        <p:nvSpPr>
          <p:cNvPr id="6" name="下箭头 5"/>
          <p:cNvSpPr/>
          <p:nvPr/>
        </p:nvSpPr>
        <p:spPr>
          <a:xfrm>
            <a:off x="5232331" y="4404979"/>
            <a:ext cx="1207008" cy="5185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3"/>
          <a:stretch>
            <a:fillRect/>
          </a:stretch>
        </p:blipFill>
        <p:spPr>
          <a:xfrm>
            <a:off x="777141" y="2919619"/>
            <a:ext cx="4815509" cy="1117000"/>
          </a:xfrm>
          <a:prstGeom prst="rect">
            <a:avLst/>
          </a:prstGeom>
          <a:ln>
            <a:solidFill>
              <a:schemeClr val="accent1"/>
            </a:solidFill>
          </a:ln>
        </p:spPr>
      </p:pic>
      <p:pic>
        <p:nvPicPr>
          <p:cNvPr id="12" name="图片 11"/>
          <p:cNvPicPr>
            <a:picLocks noChangeAspect="1"/>
          </p:cNvPicPr>
          <p:nvPr/>
        </p:nvPicPr>
        <p:blipFill>
          <a:blip r:embed="rId4"/>
          <a:stretch>
            <a:fillRect/>
          </a:stretch>
        </p:blipFill>
        <p:spPr>
          <a:xfrm>
            <a:off x="6129127" y="2918868"/>
            <a:ext cx="5022574" cy="1113636"/>
          </a:xfrm>
          <a:prstGeom prst="rect">
            <a:avLst/>
          </a:prstGeom>
          <a:ln>
            <a:solidFill>
              <a:schemeClr val="accent1">
                <a:shade val="50000"/>
              </a:schemeClr>
            </a:solidFill>
          </a:ln>
        </p:spPr>
      </p:pic>
      <p:pic>
        <p:nvPicPr>
          <p:cNvPr id="13" name="图片 12"/>
          <p:cNvPicPr>
            <a:picLocks noChangeAspect="1"/>
          </p:cNvPicPr>
          <p:nvPr/>
        </p:nvPicPr>
        <p:blipFill>
          <a:blip r:embed="rId5"/>
          <a:stretch>
            <a:fillRect/>
          </a:stretch>
        </p:blipFill>
        <p:spPr>
          <a:xfrm>
            <a:off x="823756" y="5283298"/>
            <a:ext cx="4768894" cy="1028050"/>
          </a:xfrm>
          <a:prstGeom prst="rect">
            <a:avLst/>
          </a:prstGeom>
        </p:spPr>
      </p:pic>
      <p:pic>
        <p:nvPicPr>
          <p:cNvPr id="14" name="图片 13"/>
          <p:cNvPicPr>
            <a:picLocks noChangeAspect="1"/>
          </p:cNvPicPr>
          <p:nvPr/>
        </p:nvPicPr>
        <p:blipFill>
          <a:blip r:embed="rId6"/>
          <a:stretch>
            <a:fillRect/>
          </a:stretch>
        </p:blipFill>
        <p:spPr>
          <a:xfrm>
            <a:off x="5696689" y="5283298"/>
            <a:ext cx="5455012" cy="845143"/>
          </a:xfrm>
          <a:prstGeom prst="rect">
            <a:avLst/>
          </a:prstGeom>
        </p:spPr>
      </p:pic>
      <p:sp>
        <p:nvSpPr>
          <p:cNvPr id="15" name="文本框 14"/>
          <p:cNvSpPr txBox="1"/>
          <p:nvPr/>
        </p:nvSpPr>
        <p:spPr>
          <a:xfrm>
            <a:off x="2089752" y="6394758"/>
            <a:ext cx="2236901" cy="369332"/>
          </a:xfrm>
          <a:prstGeom prst="rect">
            <a:avLst/>
          </a:prstGeom>
          <a:noFill/>
        </p:spPr>
        <p:txBody>
          <a:bodyPr wrap="square" rtlCol="0">
            <a:spAutoFit/>
          </a:bodyPr>
          <a:lstStyle/>
          <a:p>
            <a:pPr algn="ctr"/>
            <a:r>
              <a:rPr lang="zh-CN" altLang="en-US" dirty="0" smtClean="0">
                <a:solidFill>
                  <a:schemeClr val="accent1"/>
                </a:solidFill>
              </a:rPr>
              <a:t>按照句子切分文本</a:t>
            </a:r>
            <a:endParaRPr lang="zh-CN" altLang="en-US" dirty="0">
              <a:solidFill>
                <a:schemeClr val="accent1"/>
              </a:solidFill>
            </a:endParaRPr>
          </a:p>
        </p:txBody>
      </p:sp>
      <p:sp>
        <p:nvSpPr>
          <p:cNvPr id="16" name="文本框 15"/>
          <p:cNvSpPr txBox="1"/>
          <p:nvPr/>
        </p:nvSpPr>
        <p:spPr>
          <a:xfrm>
            <a:off x="7857761" y="6362492"/>
            <a:ext cx="2236901" cy="369332"/>
          </a:xfrm>
          <a:prstGeom prst="rect">
            <a:avLst/>
          </a:prstGeom>
          <a:noFill/>
        </p:spPr>
        <p:txBody>
          <a:bodyPr wrap="square" rtlCol="0">
            <a:spAutoFit/>
          </a:bodyPr>
          <a:lstStyle/>
          <a:p>
            <a:pPr algn="ctr"/>
            <a:r>
              <a:rPr lang="zh-CN" altLang="en-US" dirty="0" smtClean="0">
                <a:solidFill>
                  <a:schemeClr val="accent1"/>
                </a:solidFill>
              </a:rPr>
              <a:t>按照段落切分文本</a:t>
            </a:r>
            <a:endParaRPr lang="zh-CN" altLang="en-US" dirty="0">
              <a:solidFill>
                <a:schemeClr val="accent1"/>
              </a:solidFill>
            </a:endParaRPr>
          </a:p>
        </p:txBody>
      </p:sp>
      <p:sp>
        <p:nvSpPr>
          <p:cNvPr id="17" name="文本框 16"/>
          <p:cNvSpPr txBox="1"/>
          <p:nvPr/>
        </p:nvSpPr>
        <p:spPr>
          <a:xfrm>
            <a:off x="5343168" y="4288782"/>
            <a:ext cx="1358348" cy="461665"/>
          </a:xfrm>
          <a:prstGeom prst="rect">
            <a:avLst/>
          </a:prstGeom>
          <a:noFill/>
        </p:spPr>
        <p:txBody>
          <a:bodyPr wrap="square" rtlCol="0">
            <a:spAutoFit/>
          </a:bodyPr>
          <a:lstStyle/>
          <a:p>
            <a:r>
              <a:rPr lang="en-US" altLang="zh-CN" sz="2400" dirty="0" smtClean="0"/>
              <a:t>extract</a:t>
            </a:r>
            <a:endParaRPr lang="zh-CN" altLang="en-US" sz="2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5"/>
          <a:srcRect t="13018" b="19291"/>
          <a:stretch>
            <a:fillRect/>
          </a:stretch>
        </p:blipFill>
        <p:spPr>
          <a:xfrm>
            <a:off x="0" y="0"/>
            <a:ext cx="12192000" cy="1033670"/>
          </a:xfrm>
          <a:prstGeom prst="rect">
            <a:avLst/>
          </a:prstGeom>
        </p:spPr>
      </p:pic>
      <p:sp>
        <p:nvSpPr>
          <p:cNvPr id="3" name="文本框 2"/>
          <p:cNvSpPr txBox="1"/>
          <p:nvPr/>
        </p:nvSpPr>
        <p:spPr>
          <a:xfrm>
            <a:off x="2060515" y="1291221"/>
            <a:ext cx="7846143" cy="523220"/>
          </a:xfrm>
          <a:prstGeom prst="rect">
            <a:avLst/>
          </a:prstGeom>
          <a:noFill/>
        </p:spPr>
        <p:txBody>
          <a:bodyPr wrap="square" rtlCol="0">
            <a:spAutoFit/>
          </a:bodyPr>
          <a:lstStyle/>
          <a:p>
            <a:pPr algn="ctr"/>
            <a:r>
              <a:rPr kumimoji="1" lang="zh-CN" altLang="en-US" sz="2800" dirty="0" smtClean="0">
                <a:latin typeface="微软雅黑" panose="020B0503020204020204" pitchFamily="34" charset="-122"/>
                <a:ea typeface="微软雅黑" panose="020B0503020204020204" pitchFamily="34" charset="-122"/>
              </a:rPr>
              <a:t>数据预处理</a:t>
            </a:r>
            <a:endParaRPr kumimoji="1" lang="zh-CN" altLang="en-US" sz="2800" dirty="0">
              <a:latin typeface="微软雅黑" panose="020B0503020204020204" pitchFamily="34" charset="-122"/>
              <a:ea typeface="微软雅黑" panose="020B0503020204020204" pitchFamily="34" charset="-122"/>
            </a:endParaRPr>
          </a:p>
        </p:txBody>
      </p:sp>
      <p:sp>
        <p:nvSpPr>
          <p:cNvPr id="2" name="TextBox 1"/>
          <p:cNvSpPr txBox="1"/>
          <p:nvPr/>
        </p:nvSpPr>
        <p:spPr>
          <a:xfrm>
            <a:off x="460315" y="2057400"/>
            <a:ext cx="11000165" cy="4801314"/>
          </a:xfrm>
          <a:prstGeom prst="rect">
            <a:avLst/>
          </a:prstGeom>
          <a:noFill/>
        </p:spPr>
        <p:txBody>
          <a:bodyPr wrap="square" rtlCol="0">
            <a:spAutoFit/>
          </a:bodyPr>
          <a:lstStyle/>
          <a:p>
            <a:pPr algn="ctr"/>
            <a:endParaRPr lang="en-US" altLang="zh-CN" sz="2400" b="1" dirty="0" smtClean="0">
              <a:latin typeface="微软雅黑" panose="020B0503020204020204" pitchFamily="34" charset="-122"/>
              <a:ea typeface="微软雅黑" panose="020B0503020204020204" pitchFamily="34" charset="-122"/>
            </a:endParaRPr>
          </a:p>
          <a:p>
            <a:pPr algn="ctr"/>
            <a:r>
              <a:rPr lang="en-US" altLang="zh-CN" sz="2400" dirty="0" smtClean="0">
                <a:solidFill>
                  <a:srgbClr val="FF0000"/>
                </a:solidFill>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html</a:t>
            </a:r>
            <a:r>
              <a:rPr lang="zh-CN" altLang="en-US" sz="2400" dirty="0" smtClean="0">
                <a:latin typeface="微软雅黑" panose="020B0503020204020204" pitchFamily="34" charset="-122"/>
                <a:ea typeface="微软雅黑" panose="020B0503020204020204" pitchFamily="34" charset="-122"/>
              </a:rPr>
              <a:t>表格处理</a:t>
            </a:r>
            <a:endParaRPr lang="en-US" altLang="zh-CN" sz="2400" dirty="0" smtClean="0">
              <a:latin typeface="微软雅黑" panose="020B0503020204020204" pitchFamily="34" charset="-122"/>
              <a:ea typeface="微软雅黑" panose="020B0503020204020204" pitchFamily="34" charset="-122"/>
            </a:endParaRPr>
          </a:p>
          <a:p>
            <a:pPr algn="ctr"/>
            <a:endParaRPr lang="en-US" altLang="zh-CN" sz="2400" dirty="0" smtClean="0">
              <a:latin typeface="微软雅黑" panose="020B0503020204020204" pitchFamily="34" charset="-122"/>
              <a:ea typeface="微软雅黑" panose="020B0503020204020204" pitchFamily="34" charset="-122"/>
            </a:endParaRPr>
          </a:p>
          <a:p>
            <a:pPr algn="ct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html</a:t>
            </a:r>
            <a:r>
              <a:rPr lang="zh-CN" altLang="en-US" sz="2400" dirty="0" smtClean="0">
                <a:latin typeface="微软雅黑" panose="020B0503020204020204" pitchFamily="34" charset="-122"/>
                <a:ea typeface="微软雅黑" panose="020B0503020204020204" pitchFamily="34" charset="-122"/>
              </a:rPr>
              <a:t>文本处理</a:t>
            </a:r>
            <a:endParaRPr lang="en-US" altLang="zh-CN" sz="2400" dirty="0" smtClean="0">
              <a:latin typeface="微软雅黑" panose="020B0503020204020204" pitchFamily="34" charset="-122"/>
              <a:ea typeface="微软雅黑" panose="020B0503020204020204" pitchFamily="34" charset="-122"/>
            </a:endParaRPr>
          </a:p>
          <a:p>
            <a:pPr algn="ctr"/>
            <a:r>
              <a:rPr lang="en-US" altLang="zh-CN" sz="2400" dirty="0" smtClean="0">
                <a:latin typeface="微软雅黑" panose="020B0503020204020204" pitchFamily="34" charset="-122"/>
                <a:ea typeface="微软雅黑" panose="020B0503020204020204" pitchFamily="34" charset="-122"/>
              </a:rPr>
              <a:t>    </a:t>
            </a:r>
          </a:p>
          <a:p>
            <a:pPr algn="ct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solidFill>
                  <a:srgbClr val="FF0000"/>
                </a:solidFill>
                <a:latin typeface="微软雅黑" panose="020B0503020204020204" pitchFamily="34" charset="-122"/>
                <a:ea typeface="微软雅黑" panose="020B0503020204020204" pitchFamily="34" charset="-122"/>
              </a:rPr>
              <a:t>html</a:t>
            </a:r>
            <a:r>
              <a:rPr lang="zh-CN" altLang="en-US" sz="2400" dirty="0" smtClean="0">
                <a:solidFill>
                  <a:srgbClr val="FF0000"/>
                </a:solidFill>
                <a:latin typeface="微软雅黑" panose="020B0503020204020204" pitchFamily="34" charset="-122"/>
                <a:ea typeface="微软雅黑" panose="020B0503020204020204" pitchFamily="34" charset="-122"/>
              </a:rPr>
              <a:t>异常处理</a:t>
            </a:r>
            <a:endParaRPr lang="en-US" altLang="zh-CN" sz="2400" dirty="0">
              <a:solidFill>
                <a:srgbClr val="FF0000"/>
              </a:solidFill>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zh-CN" dirty="0">
              <a:latin typeface="微软雅黑" panose="020B0503020204020204" pitchFamily="34" charset="-122"/>
              <a:ea typeface="微软雅黑" panose="020B0503020204020204" pitchFamily="34" charset="-122"/>
            </a:endParaRPr>
          </a:p>
        </p:txBody>
      </p:sp>
      <p:sp>
        <p:nvSpPr>
          <p:cNvPr id="5" name="MH_Other_16"/>
          <p:cNvSpPr>
            <a:spLocks noChangeArrowheads="1"/>
          </p:cNvSpPr>
          <p:nvPr>
            <p:custDataLst>
              <p:tags r:id="rId1"/>
            </p:custDataLst>
          </p:nvPr>
        </p:nvSpPr>
        <p:spPr bwMode="auto">
          <a:xfrm>
            <a:off x="4921798" y="2563561"/>
            <a:ext cx="159838" cy="153570"/>
          </a:xfrm>
          <a:prstGeom prst="ellipse">
            <a:avLst/>
          </a:prstGeom>
          <a:solidFill>
            <a:schemeClr val="tx1">
              <a:lumMod val="50000"/>
              <a:lumOff val="50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350">
              <a:solidFill>
                <a:srgbClr val="20517C"/>
              </a:solidFill>
              <a:latin typeface="华文细黑" panose="02010600040101010101" charset="-122"/>
              <a:ea typeface="华文细黑" panose="02010600040101010101" charset="-122"/>
            </a:endParaRPr>
          </a:p>
        </p:txBody>
      </p:sp>
      <p:sp>
        <p:nvSpPr>
          <p:cNvPr id="6" name="MH_Other_16"/>
          <p:cNvSpPr>
            <a:spLocks noChangeArrowheads="1"/>
          </p:cNvSpPr>
          <p:nvPr>
            <p:custDataLst>
              <p:tags r:id="rId2"/>
            </p:custDataLst>
          </p:nvPr>
        </p:nvSpPr>
        <p:spPr bwMode="auto">
          <a:xfrm>
            <a:off x="4956421" y="3312242"/>
            <a:ext cx="159838" cy="153570"/>
          </a:xfrm>
          <a:prstGeom prst="ellipse">
            <a:avLst/>
          </a:prstGeom>
          <a:solidFill>
            <a:schemeClr val="tx1">
              <a:lumMod val="50000"/>
              <a:lumOff val="50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350">
              <a:solidFill>
                <a:srgbClr val="20517C"/>
              </a:solidFill>
              <a:latin typeface="华文细黑" panose="02010600040101010101" charset="-122"/>
              <a:ea typeface="华文细黑" panose="02010600040101010101" charset="-122"/>
            </a:endParaRPr>
          </a:p>
        </p:txBody>
      </p:sp>
      <p:sp>
        <p:nvSpPr>
          <p:cNvPr id="8" name="MH_Other_16"/>
          <p:cNvSpPr>
            <a:spLocks noChangeArrowheads="1"/>
          </p:cNvSpPr>
          <p:nvPr>
            <p:custDataLst>
              <p:tags r:id="rId3"/>
            </p:custDataLst>
          </p:nvPr>
        </p:nvSpPr>
        <p:spPr bwMode="auto">
          <a:xfrm>
            <a:off x="4956421" y="4060923"/>
            <a:ext cx="159838" cy="153570"/>
          </a:xfrm>
          <a:prstGeom prst="ellipse">
            <a:avLst/>
          </a:prstGeom>
          <a:solidFill>
            <a:schemeClr val="tx1">
              <a:lumMod val="50000"/>
              <a:lumOff val="50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350">
              <a:solidFill>
                <a:srgbClr val="20517C"/>
              </a:solidFill>
              <a:latin typeface="华文细黑" panose="02010600040101010101" charset="-122"/>
              <a:ea typeface="华文细黑" panose="02010600040101010101"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t="13018" b="19291"/>
          <a:stretch>
            <a:fillRect/>
          </a:stretch>
        </p:blipFill>
        <p:spPr>
          <a:xfrm>
            <a:off x="0" y="0"/>
            <a:ext cx="12192000" cy="1033670"/>
          </a:xfrm>
          <a:prstGeom prst="rect">
            <a:avLst/>
          </a:prstGeom>
        </p:spPr>
      </p:pic>
      <p:sp>
        <p:nvSpPr>
          <p:cNvPr id="3" name="文本框 2"/>
          <p:cNvSpPr txBox="1"/>
          <p:nvPr/>
        </p:nvSpPr>
        <p:spPr>
          <a:xfrm>
            <a:off x="2060515" y="1291221"/>
            <a:ext cx="7846143" cy="523220"/>
          </a:xfrm>
          <a:prstGeom prst="rect">
            <a:avLst/>
          </a:prstGeom>
          <a:noFill/>
        </p:spPr>
        <p:txBody>
          <a:bodyPr wrap="square" rtlCol="0">
            <a:spAutoFit/>
          </a:bodyPr>
          <a:lstStyle/>
          <a:p>
            <a:pPr algn="ctr"/>
            <a:r>
              <a:rPr kumimoji="1" lang="zh-CN" altLang="en-US" sz="2800" dirty="0" smtClean="0">
                <a:latin typeface="微软雅黑" panose="020B0503020204020204" pitchFamily="34" charset="-122"/>
                <a:ea typeface="微软雅黑" panose="020B0503020204020204" pitchFamily="34" charset="-122"/>
              </a:rPr>
              <a:t>数据预处理</a:t>
            </a:r>
            <a:r>
              <a:rPr kumimoji="1" lang="en-US" altLang="zh-CN" sz="2800" dirty="0" smtClean="0">
                <a:latin typeface="微软雅黑" panose="020B0503020204020204" pitchFamily="34" charset="-122"/>
                <a:ea typeface="微软雅黑" panose="020B0503020204020204" pitchFamily="34" charset="-122"/>
              </a:rPr>
              <a:t>-html</a:t>
            </a:r>
            <a:r>
              <a:rPr kumimoji="1" lang="zh-CN" altLang="en-US" sz="2800" dirty="0" smtClean="0">
                <a:latin typeface="微软雅黑" panose="020B0503020204020204" pitchFamily="34" charset="-122"/>
                <a:ea typeface="微软雅黑" panose="020B0503020204020204" pitchFamily="34" charset="-122"/>
              </a:rPr>
              <a:t>异常处理</a:t>
            </a:r>
            <a:endParaRPr kumimoji="1" lang="zh-CN" altLang="en-US" sz="2800" dirty="0">
              <a:latin typeface="微软雅黑" panose="020B0503020204020204" pitchFamily="34" charset="-122"/>
              <a:ea typeface="微软雅黑" panose="020B0503020204020204" pitchFamily="34" charset="-122"/>
            </a:endParaRPr>
          </a:p>
        </p:txBody>
      </p:sp>
      <p:sp>
        <p:nvSpPr>
          <p:cNvPr id="2" name="TextBox 1"/>
          <p:cNvSpPr txBox="1"/>
          <p:nvPr/>
        </p:nvSpPr>
        <p:spPr>
          <a:xfrm>
            <a:off x="460315" y="1893542"/>
            <a:ext cx="11000165" cy="4801314"/>
          </a:xfrm>
          <a:prstGeom prst="rect">
            <a:avLst/>
          </a:prstGeom>
          <a:noFill/>
        </p:spPr>
        <p:txBody>
          <a:bodyPr wrap="square" rtlCol="0">
            <a:spAutoFit/>
          </a:bodyPr>
          <a:lstStyle/>
          <a:p>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原始文件转换错误：直接改正</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文档编写者疏忽：跳过该条数据并在日志记录</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其他异常：</a:t>
            </a:r>
            <a:r>
              <a:rPr lang="en-US" altLang="zh-CN" dirty="0" smtClean="0">
                <a:latin typeface="微软雅黑" panose="020B0503020204020204" pitchFamily="34" charset="-122"/>
                <a:ea typeface="微软雅黑" panose="020B0503020204020204" pitchFamily="34" charset="-122"/>
              </a:rPr>
              <a:t>UTF8</a:t>
            </a:r>
            <a:r>
              <a:rPr lang="zh-CN" altLang="en-US" dirty="0" smtClean="0">
                <a:latin typeface="微软雅黑" panose="020B0503020204020204" pitchFamily="34" charset="-122"/>
                <a:ea typeface="微软雅黑" panose="020B0503020204020204" pitchFamily="34" charset="-122"/>
              </a:rPr>
              <a:t>编码错误，空文件输入</a:t>
            </a:r>
            <a:r>
              <a:rPr lang="zh-CN" altLang="en-US" dirty="0">
                <a:latin typeface="微软雅黑" panose="020B0503020204020204" pitchFamily="34" charset="-122"/>
                <a:ea typeface="微软雅黑" panose="020B0503020204020204" pitchFamily="34" charset="-122"/>
              </a:rPr>
              <a:t>等，跳过该条数据并在日志记录</a:t>
            </a:r>
            <a:endParaRPr lang="en-US" altLang="zh-CN" dirty="0">
              <a:latin typeface="微软雅黑" panose="020B0503020204020204" pitchFamily="34" charset="-122"/>
              <a:ea typeface="微软雅黑" panose="020B0503020204020204" pitchFamily="34" charset="-122"/>
            </a:endParaRPr>
          </a:p>
          <a:p>
            <a:endParaRPr lang="zh-CN" altLang="zh-CN"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035644" y="2600427"/>
            <a:ext cx="2908396" cy="720477"/>
          </a:xfrm>
          <a:prstGeom prst="rect">
            <a:avLst/>
          </a:prstGeom>
        </p:spPr>
      </p:pic>
      <p:sp>
        <p:nvSpPr>
          <p:cNvPr id="5" name="文本框 4"/>
          <p:cNvSpPr txBox="1"/>
          <p:nvPr/>
        </p:nvSpPr>
        <p:spPr>
          <a:xfrm>
            <a:off x="1839817" y="3407949"/>
            <a:ext cx="1189822" cy="369332"/>
          </a:xfrm>
          <a:prstGeom prst="rect">
            <a:avLst/>
          </a:prstGeom>
          <a:noFill/>
        </p:spPr>
        <p:txBody>
          <a:bodyPr wrap="square" rtlCol="0">
            <a:spAutoFit/>
          </a:bodyPr>
          <a:lstStyle/>
          <a:p>
            <a:pPr algn="ctr"/>
            <a:r>
              <a:rPr lang="en-US" altLang="zh-CN" dirty="0" smtClean="0"/>
              <a:t>pdf</a:t>
            </a:r>
            <a:endParaRPr lang="zh-CN" altLang="en-US" dirty="0"/>
          </a:p>
        </p:txBody>
      </p:sp>
      <p:sp>
        <p:nvSpPr>
          <p:cNvPr id="8" name="右箭头 7"/>
          <p:cNvSpPr/>
          <p:nvPr/>
        </p:nvSpPr>
        <p:spPr>
          <a:xfrm>
            <a:off x="4869451" y="284508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4"/>
          <a:stretch>
            <a:fillRect/>
          </a:stretch>
        </p:blipFill>
        <p:spPr>
          <a:xfrm>
            <a:off x="6383112" y="2625916"/>
            <a:ext cx="4667250" cy="781050"/>
          </a:xfrm>
          <a:prstGeom prst="rect">
            <a:avLst/>
          </a:prstGeom>
        </p:spPr>
      </p:pic>
      <p:sp>
        <p:nvSpPr>
          <p:cNvPr id="10" name="文本框 9"/>
          <p:cNvSpPr txBox="1"/>
          <p:nvPr/>
        </p:nvSpPr>
        <p:spPr>
          <a:xfrm>
            <a:off x="7888077" y="3407949"/>
            <a:ext cx="1222872" cy="369332"/>
          </a:xfrm>
          <a:prstGeom prst="rect">
            <a:avLst/>
          </a:prstGeom>
          <a:noFill/>
        </p:spPr>
        <p:txBody>
          <a:bodyPr wrap="square" rtlCol="0">
            <a:spAutoFit/>
          </a:bodyPr>
          <a:lstStyle/>
          <a:p>
            <a:pPr algn="ctr"/>
            <a:r>
              <a:rPr lang="en-US" altLang="zh-CN" dirty="0" smtClean="0"/>
              <a:t>html</a:t>
            </a:r>
            <a:endParaRPr lang="zh-CN" altLang="en-US" dirty="0"/>
          </a:p>
        </p:txBody>
      </p:sp>
      <p:pic>
        <p:nvPicPr>
          <p:cNvPr id="17" name="图片 16"/>
          <p:cNvPicPr>
            <a:picLocks noChangeAspect="1"/>
          </p:cNvPicPr>
          <p:nvPr/>
        </p:nvPicPr>
        <p:blipFill>
          <a:blip r:embed="rId5"/>
          <a:stretch>
            <a:fillRect/>
          </a:stretch>
        </p:blipFill>
        <p:spPr>
          <a:xfrm>
            <a:off x="910300" y="4513268"/>
            <a:ext cx="2868487" cy="531201"/>
          </a:xfrm>
          <a:prstGeom prst="rect">
            <a:avLst/>
          </a:prstGeom>
        </p:spPr>
      </p:pic>
      <p:sp>
        <p:nvSpPr>
          <p:cNvPr id="18" name="右箭头 17"/>
          <p:cNvSpPr/>
          <p:nvPr/>
        </p:nvSpPr>
        <p:spPr>
          <a:xfrm>
            <a:off x="4869451" y="454229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a:p>
            <a:pPr algn="ctr"/>
            <a:endParaRPr lang="zh-CN" altLang="en-US" dirty="0"/>
          </a:p>
        </p:txBody>
      </p:sp>
      <p:pic>
        <p:nvPicPr>
          <p:cNvPr id="19" name="图片 18"/>
          <p:cNvPicPr>
            <a:picLocks noChangeAspect="1"/>
          </p:cNvPicPr>
          <p:nvPr/>
        </p:nvPicPr>
        <p:blipFill>
          <a:blip r:embed="rId6"/>
          <a:stretch>
            <a:fillRect/>
          </a:stretch>
        </p:blipFill>
        <p:spPr>
          <a:xfrm>
            <a:off x="7356513" y="4476323"/>
            <a:ext cx="2286000" cy="600075"/>
          </a:xfrm>
          <a:prstGeom prst="rect">
            <a:avLst/>
          </a:prstGeom>
        </p:spPr>
      </p:pic>
      <p:sp>
        <p:nvSpPr>
          <p:cNvPr id="20" name="文本框 19"/>
          <p:cNvSpPr txBox="1"/>
          <p:nvPr/>
        </p:nvSpPr>
        <p:spPr>
          <a:xfrm>
            <a:off x="1839817" y="5147328"/>
            <a:ext cx="1189822" cy="369332"/>
          </a:xfrm>
          <a:prstGeom prst="rect">
            <a:avLst/>
          </a:prstGeom>
          <a:noFill/>
        </p:spPr>
        <p:txBody>
          <a:bodyPr wrap="square" rtlCol="0">
            <a:spAutoFit/>
          </a:bodyPr>
          <a:lstStyle/>
          <a:p>
            <a:pPr algn="ctr"/>
            <a:r>
              <a:rPr lang="en-US" altLang="zh-CN" dirty="0" smtClean="0"/>
              <a:t>pdf</a:t>
            </a:r>
            <a:endParaRPr lang="zh-CN" altLang="en-US" dirty="0"/>
          </a:p>
        </p:txBody>
      </p:sp>
      <p:sp>
        <p:nvSpPr>
          <p:cNvPr id="21" name="文本框 20"/>
          <p:cNvSpPr txBox="1"/>
          <p:nvPr/>
        </p:nvSpPr>
        <p:spPr>
          <a:xfrm>
            <a:off x="7888077" y="5147328"/>
            <a:ext cx="1222872" cy="369332"/>
          </a:xfrm>
          <a:prstGeom prst="rect">
            <a:avLst/>
          </a:prstGeom>
          <a:noFill/>
        </p:spPr>
        <p:txBody>
          <a:bodyPr wrap="square" rtlCol="0">
            <a:spAutoFit/>
          </a:bodyPr>
          <a:lstStyle/>
          <a:p>
            <a:pPr algn="ctr"/>
            <a:r>
              <a:rPr lang="en-US" altLang="zh-CN" dirty="0" smtClean="0"/>
              <a:t>html</a:t>
            </a:r>
            <a:endParaRPr lang="zh-CN" alt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6"/>
</p:tagLst>
</file>

<file path=ppt/tags/tag10.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5"/>
</p:tagLst>
</file>

<file path=ppt/tags/tag11.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5"/>
</p:tagLst>
</file>

<file path=ppt/tags/tag2.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6"/>
</p:tagLst>
</file>

<file path=ppt/tags/tag3.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6"/>
</p:tagLst>
</file>

<file path=ppt/tags/tag4.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6"/>
</p:tagLst>
</file>

<file path=ppt/tags/tag5.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6"/>
</p:tagLst>
</file>

<file path=ppt/tags/tag6.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6"/>
</p:tagLst>
</file>

<file path=ppt/tags/tag7.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6"/>
</p:tagLst>
</file>

<file path=ppt/tags/tag8.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6"/>
</p:tagLst>
</file>

<file path=ppt/tags/tag9.xml><?xml version="1.0" encoding="utf-8"?>
<p:tagLst xmlns:a="http://schemas.openxmlformats.org/drawingml/2006/main" xmlns:r="http://schemas.openxmlformats.org/officeDocument/2006/relationships" xmlns:p="http://schemas.openxmlformats.org/presentationml/2006/main">
  <p:tag name="MH" val="20160508130916"/>
  <p:tag name="MH_LIBRARY" val="GRAPHIC"/>
  <p:tag name="MH_TYPE" val="Other"/>
  <p:tag name="MH_ORDER" val="1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1040</Words>
  <Application>Microsoft Office PowerPoint</Application>
  <PresentationFormat>宽屏</PresentationFormat>
  <Paragraphs>284</Paragraphs>
  <Slides>20</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20</vt:i4>
      </vt:variant>
    </vt:vector>
  </HeadingPairs>
  <TitlesOfParts>
    <vt:vector size="28" baseType="lpstr">
      <vt:lpstr>等线</vt:lpstr>
      <vt:lpstr>等线 Light</vt:lpstr>
      <vt:lpstr>华文琥珀</vt:lpstr>
      <vt:lpstr>华文细黑</vt:lpstr>
      <vt:lpstr>微软雅黑</vt:lpstr>
      <vt:lpstr>Arial</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494587502</cp:lastModifiedBy>
  <cp:revision>294</cp:revision>
  <dcterms:created xsi:type="dcterms:W3CDTF">2018-08-23T12:19:00Z</dcterms:created>
  <dcterms:modified xsi:type="dcterms:W3CDTF">2018-08-28T13:04:10Z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y fmtid="{D5CDD505-2E9C-101B-9397-08002B2CF9AE}" pid="3" name="KSORubyTemplateID">
    <vt:lpwstr>8</vt:lpwstr>
  </property>
</Properties>
</file>